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0" r:id="rId3"/>
    <p:sldId id="257" r:id="rId4"/>
    <p:sldId id="279" r:id="rId5"/>
    <p:sldId id="277" r:id="rId6"/>
    <p:sldId id="271" r:id="rId7"/>
    <p:sldId id="259" r:id="rId8"/>
    <p:sldId id="276" r:id="rId9"/>
    <p:sldId id="278" r:id="rId10"/>
    <p:sldId id="263" r:id="rId11"/>
    <p:sldId id="264" r:id="rId12"/>
    <p:sldId id="274" r:id="rId13"/>
    <p:sldId id="275" r:id="rId14"/>
    <p:sldId id="265" r:id="rId15"/>
    <p:sldId id="270" r:id="rId16"/>
    <p:sldId id="266" r:id="rId17"/>
    <p:sldId id="267" r:id="rId18"/>
  </p:sldIdLst>
  <p:sldSz cx="12192000" cy="6858000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A2A"/>
    <a:srgbClr val="00CC00"/>
    <a:srgbClr val="66FFFF"/>
    <a:srgbClr val="D9D9D9"/>
    <a:srgbClr val="2E3436"/>
    <a:srgbClr val="99FF66"/>
    <a:srgbClr val="FF66CC"/>
    <a:srgbClr val="3366FF"/>
    <a:srgbClr val="D3D3D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89983" autoAdjust="0"/>
  </p:normalViewPr>
  <p:slideViewPr>
    <p:cSldViewPr snapToGrid="0">
      <p:cViewPr>
        <p:scale>
          <a:sx n="90" d="100"/>
          <a:sy n="90" d="100"/>
        </p:scale>
        <p:origin x="-1256" y="-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6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Simlex-999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en-de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34.0</c:v>
                </c:pt>
                <c:pt idx="1">
                  <c:v>37.0</c:v>
                </c:pt>
                <c:pt idx="2">
                  <c:v>30.0</c:v>
                </c:pt>
                <c:pt idx="3">
                  <c:v>32.0</c:v>
                </c:pt>
                <c:pt idx="4">
                  <c:v>29.0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en-fr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35.0</c:v>
                </c:pt>
                <c:pt idx="1">
                  <c:v>39.0</c:v>
                </c:pt>
                <c:pt idx="2">
                  <c:v>31.0</c:v>
                </c:pt>
                <c:pt idx="3">
                  <c:v>36.0</c:v>
                </c:pt>
                <c:pt idx="4">
                  <c:v>30.0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en-sv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32.0</c:v>
                </c:pt>
                <c:pt idx="1">
                  <c:v>34.0</c:v>
                </c:pt>
                <c:pt idx="2">
                  <c:v>27.0</c:v>
                </c:pt>
                <c:pt idx="3">
                  <c:v>32.0</c:v>
                </c:pt>
                <c:pt idx="4">
                  <c:v>28.0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en-zh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34.0</c:v>
                </c:pt>
                <c:pt idx="1">
                  <c:v>39.0</c:v>
                </c:pt>
                <c:pt idx="2">
                  <c:v>30.0</c:v>
                </c:pt>
                <c:pt idx="3">
                  <c:v>31.0</c:v>
                </c:pt>
                <c:pt idx="4">
                  <c:v>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955448"/>
        <c:axId val="-2145952248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34.0</c:v>
                </c:pt>
                <c:pt idx="1">
                  <c:v>37.0</c:v>
                </c:pt>
                <c:pt idx="2">
                  <c:v>30.0</c:v>
                </c:pt>
                <c:pt idx="3">
                  <c:v>33.0</c:v>
                </c:pt>
                <c:pt idx="4">
                  <c:v>29.0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955448"/>
        <c:axId val="-2145952248"/>
      </c:lineChart>
      <c:catAx>
        <c:axId val="-21459554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5952248"/>
        <c:crosses val="autoZero"/>
        <c:auto val="1"/>
        <c:lblAlgn val="ctr"/>
        <c:lblOffset val="100"/>
        <c:noMultiLvlLbl val="0"/>
      </c:catAx>
      <c:valAx>
        <c:axId val="-2145952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45955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Qvec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en-de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</c:v>
                </c:pt>
                <c:pt idx="1">
                  <c:v>0.31</c:v>
                </c:pt>
                <c:pt idx="2">
                  <c:v>0.33</c:v>
                </c:pt>
                <c:pt idx="3">
                  <c:v>0.37</c:v>
                </c:pt>
                <c:pt idx="4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en-fr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</c:v>
                </c:pt>
                <c:pt idx="1">
                  <c:v>0.31</c:v>
                </c:pt>
                <c:pt idx="2">
                  <c:v>0.33</c:v>
                </c:pt>
                <c:pt idx="3">
                  <c:v>0.38</c:v>
                </c:pt>
                <c:pt idx="4">
                  <c:v>0.39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en-sv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0.39</c:v>
                </c:pt>
                <c:pt idx="1">
                  <c:v>0.31</c:v>
                </c:pt>
                <c:pt idx="2">
                  <c:v>0.32</c:v>
                </c:pt>
                <c:pt idx="3">
                  <c:v>0.37</c:v>
                </c:pt>
                <c:pt idx="4">
                  <c:v>0.39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en-zh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0.4</c:v>
                </c:pt>
                <c:pt idx="1">
                  <c:v>0.32</c:v>
                </c:pt>
                <c:pt idx="2">
                  <c:v>0.33</c:v>
                </c:pt>
                <c:pt idx="3">
                  <c:v>0.38</c:v>
                </c:pt>
                <c:pt idx="4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881064"/>
        <c:axId val="-2145877864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0.4</c:v>
                </c:pt>
                <c:pt idx="1">
                  <c:v>0.31</c:v>
                </c:pt>
                <c:pt idx="2">
                  <c:v>0.33</c:v>
                </c:pt>
                <c:pt idx="3">
                  <c:v>0.38</c:v>
                </c:pt>
                <c:pt idx="4">
                  <c:v>0.39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881064"/>
        <c:axId val="-2145877864"/>
      </c:lineChart>
      <c:catAx>
        <c:axId val="-21458810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5877864"/>
        <c:crosses val="autoZero"/>
        <c:auto val="1"/>
        <c:lblAlgn val="ctr"/>
        <c:lblOffset val="100"/>
        <c:noMultiLvlLbl val="0"/>
      </c:catAx>
      <c:valAx>
        <c:axId val="-2145877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45881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Dict.</a:t>
            </a:r>
            <a:r>
              <a:rPr lang="en-US" baseline="0" dirty="0" smtClean="0"/>
              <a:t> Induction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en-de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0.797</c:v>
                </c:pt>
                <c:pt idx="1">
                  <c:v>0.745</c:v>
                </c:pt>
                <c:pt idx="2">
                  <c:v>0.724</c:v>
                </c:pt>
                <c:pt idx="3">
                  <c:v>0.625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en-fr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0.789</c:v>
                </c:pt>
                <c:pt idx="1">
                  <c:v>0.729</c:v>
                </c:pt>
                <c:pt idx="2">
                  <c:v>0.701</c:v>
                </c:pt>
                <c:pt idx="3">
                  <c:v>0.688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en-sv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0.771</c:v>
                </c:pt>
                <c:pt idx="1">
                  <c:v>0.767</c:v>
                </c:pt>
                <c:pt idx="2">
                  <c:v>0.742</c:v>
                </c:pt>
                <c:pt idx="3">
                  <c:v>0.569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en-zh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0.694</c:v>
                </c:pt>
                <c:pt idx="1">
                  <c:v>0.66</c:v>
                </c:pt>
                <c:pt idx="2">
                  <c:v>0.596</c:v>
                </c:pt>
                <c:pt idx="3">
                  <c:v>0.532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694776"/>
        <c:axId val="-2145691576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0.76275</c:v>
                </c:pt>
                <c:pt idx="1">
                  <c:v>0.72525</c:v>
                </c:pt>
                <c:pt idx="2">
                  <c:v>0.69075</c:v>
                </c:pt>
                <c:pt idx="3">
                  <c:v>0.6035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694776"/>
        <c:axId val="-2145691576"/>
      </c:lineChart>
      <c:catAx>
        <c:axId val="-21456947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5691576"/>
        <c:crosses val="autoZero"/>
        <c:auto val="1"/>
        <c:lblAlgn val="ctr"/>
        <c:lblOffset val="100"/>
        <c:noMultiLvlLbl val="0"/>
      </c:catAx>
      <c:valAx>
        <c:axId val="-2145691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u="none" strike="noStrike" baseline="0" dirty="0" smtClean="0">
                    <a:effectLst/>
                  </a:rPr>
                  <a:t> Acc@10</a:t>
                </a:r>
                <a:r>
                  <a:rPr lang="en-US" sz="1800" b="1" i="0" u="none" strike="noStrike" baseline="0" dirty="0" smtClean="0"/>
                  <a:t>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5694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Transfer</a:t>
            </a:r>
            <a:r>
              <a:rPr lang="en-US" baseline="0" dirty="0" smtClean="0"/>
              <a:t> from L1 to L2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en-de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85.2</c:v>
                </c:pt>
                <c:pt idx="1">
                  <c:v>85.0</c:v>
                </c:pt>
                <c:pt idx="2">
                  <c:v>79.1</c:v>
                </c:pt>
                <c:pt idx="3">
                  <c:v>79.9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en-fr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77.7</c:v>
                </c:pt>
                <c:pt idx="1">
                  <c:v>71.7</c:v>
                </c:pt>
                <c:pt idx="2">
                  <c:v>70.7</c:v>
                </c:pt>
                <c:pt idx="3">
                  <c:v>72.0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en-sv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72.3</c:v>
                </c:pt>
                <c:pt idx="1">
                  <c:v>69.1</c:v>
                </c:pt>
                <c:pt idx="2">
                  <c:v>65.3</c:v>
                </c:pt>
                <c:pt idx="3">
                  <c:v>59.9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en-zh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75.5</c:v>
                </c:pt>
                <c:pt idx="1">
                  <c:v>73.6</c:v>
                </c:pt>
                <c:pt idx="2">
                  <c:v>69.4</c:v>
                </c:pt>
                <c:pt idx="3">
                  <c:v>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511624"/>
        <c:axId val="-2145508424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77.67499999999998</c:v>
                </c:pt>
                <c:pt idx="1">
                  <c:v>74.85</c:v>
                </c:pt>
                <c:pt idx="2">
                  <c:v>71.12499999999998</c:v>
                </c:pt>
                <c:pt idx="3">
                  <c:v>71.2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511624"/>
        <c:axId val="-2145508424"/>
      </c:lineChart>
      <c:catAx>
        <c:axId val="-21455116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5508424"/>
        <c:crosses val="autoZero"/>
        <c:auto val="1"/>
        <c:lblAlgn val="ctr"/>
        <c:lblOffset val="100"/>
        <c:noMultiLvlLbl val="0"/>
      </c:catAx>
      <c:valAx>
        <c:axId val="-2145508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45511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Transfer from L2 to L1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en-de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74.9</c:v>
                </c:pt>
                <c:pt idx="1">
                  <c:v>71.1</c:v>
                </c:pt>
                <c:pt idx="2">
                  <c:v>64.9</c:v>
                </c:pt>
                <c:pt idx="3">
                  <c:v>74.1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en-fr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80.4</c:v>
                </c:pt>
                <c:pt idx="1">
                  <c:v>73.7</c:v>
                </c:pt>
                <c:pt idx="2">
                  <c:v>75.5</c:v>
                </c:pt>
                <c:pt idx="3">
                  <c:v>77.6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en-sv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73.4</c:v>
                </c:pt>
                <c:pt idx="1">
                  <c:v>67.7</c:v>
                </c:pt>
                <c:pt idx="2">
                  <c:v>67.0</c:v>
                </c:pt>
                <c:pt idx="3">
                  <c:v>78.2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en-zh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81.1</c:v>
                </c:pt>
                <c:pt idx="1">
                  <c:v>76.4</c:v>
                </c:pt>
                <c:pt idx="2">
                  <c:v>77.3</c:v>
                </c:pt>
                <c:pt idx="3">
                  <c:v>80.9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273192"/>
        <c:axId val="-2146276408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77.45</c:v>
                </c:pt>
                <c:pt idx="1">
                  <c:v>72.225</c:v>
                </c:pt>
                <c:pt idx="2">
                  <c:v>71.17499999999998</c:v>
                </c:pt>
                <c:pt idx="3">
                  <c:v>77.69999999999998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273192"/>
        <c:axId val="-2146276408"/>
      </c:lineChart>
      <c:catAx>
        <c:axId val="-21462731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6276408"/>
        <c:crosses val="autoZero"/>
        <c:auto val="1"/>
        <c:lblAlgn val="ctr"/>
        <c:lblOffset val="100"/>
        <c:noMultiLvlLbl val="0"/>
      </c:catAx>
      <c:valAx>
        <c:axId val="-2146276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46273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Transfer Setting (L1 to L2)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en-de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49.75</c:v>
                </c:pt>
                <c:pt idx="1">
                  <c:v>46.25</c:v>
                </c:pt>
                <c:pt idx="2">
                  <c:v>50.8</c:v>
                </c:pt>
                <c:pt idx="3">
                  <c:v>46.3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en-fr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59.55</c:v>
                </c:pt>
                <c:pt idx="1">
                  <c:v>56.90000000000001</c:v>
                </c:pt>
                <c:pt idx="2">
                  <c:v>60.05</c:v>
                </c:pt>
                <c:pt idx="3">
                  <c:v>55.1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en-sv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52.55</c:v>
                </c:pt>
                <c:pt idx="1">
                  <c:v>52.85</c:v>
                </c:pt>
                <c:pt idx="2">
                  <c:v>54.65</c:v>
                </c:pt>
                <c:pt idx="3">
                  <c:v>49.6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en-zh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3.285</c:v>
                </c:pt>
                <c:pt idx="1">
                  <c:v>3.11</c:v>
                </c:pt>
                <c:pt idx="2">
                  <c:v>3.285</c:v>
                </c:pt>
                <c:pt idx="3">
                  <c:v>3.075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124520"/>
        <c:axId val="-2145121320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41.28375</c:v>
                </c:pt>
                <c:pt idx="1">
                  <c:v>39.7775</c:v>
                </c:pt>
                <c:pt idx="2">
                  <c:v>42.19625</c:v>
                </c:pt>
                <c:pt idx="3">
                  <c:v>38.51875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124520"/>
        <c:axId val="-2145121320"/>
      </c:lineChart>
      <c:catAx>
        <c:axId val="-21451245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5121320"/>
        <c:crosses val="autoZero"/>
        <c:auto val="1"/>
        <c:lblAlgn val="ctr"/>
        <c:lblOffset val="100"/>
        <c:noMultiLvlLbl val="0"/>
      </c:catAx>
      <c:valAx>
        <c:axId val="-2145121320"/>
        <c:scaling>
          <c:orientation val="minMax"/>
          <c:min val="35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LAS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5124520"/>
        <c:crosses val="autoZero"/>
        <c:crossBetween val="between"/>
        <c:majorUnit val="3.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Monolingual Setting (L1=L2)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72.0</c:v>
                </c:pt>
                <c:pt idx="1">
                  <c:v>60.4</c:v>
                </c:pt>
                <c:pt idx="2">
                  <c:v>71.4</c:v>
                </c:pt>
                <c:pt idx="3">
                  <c:v>58.9</c:v>
                </c:pt>
                <c:pt idx="4">
                  <c:v>71.1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80.4</c:v>
                </c:pt>
                <c:pt idx="1">
                  <c:v>73.7</c:v>
                </c:pt>
                <c:pt idx="2">
                  <c:v>80.2</c:v>
                </c:pt>
                <c:pt idx="3">
                  <c:v>69.5</c:v>
                </c:pt>
                <c:pt idx="4">
                  <c:v>78.9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sv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78.2</c:v>
                </c:pt>
                <c:pt idx="1">
                  <c:v>70.5</c:v>
                </c:pt>
                <c:pt idx="2">
                  <c:v>79.0</c:v>
                </c:pt>
                <c:pt idx="3">
                  <c:v>64.5</c:v>
                </c:pt>
                <c:pt idx="4">
                  <c:v>75.5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73.1</c:v>
                </c:pt>
                <c:pt idx="1">
                  <c:v>65.8</c:v>
                </c:pt>
                <c:pt idx="2">
                  <c:v>71.7</c:v>
                </c:pt>
                <c:pt idx="3">
                  <c:v>67.0</c:v>
                </c:pt>
                <c:pt idx="4">
                  <c:v>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4953400"/>
        <c:axId val="-2144950200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75.92500000000001</c:v>
                </c:pt>
                <c:pt idx="1">
                  <c:v>67.6</c:v>
                </c:pt>
                <c:pt idx="2">
                  <c:v>75.57499999999998</c:v>
                </c:pt>
                <c:pt idx="3">
                  <c:v>64.975</c:v>
                </c:pt>
                <c:pt idx="4">
                  <c:v>74.82499999999998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4953400"/>
        <c:axId val="-2144950200"/>
      </c:lineChart>
      <c:catAx>
        <c:axId val="-214495340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4950200"/>
        <c:crosses val="autoZero"/>
        <c:auto val="1"/>
        <c:lblAlgn val="ctr"/>
        <c:lblOffset val="100"/>
        <c:noMultiLvlLbl val="0"/>
      </c:catAx>
      <c:valAx>
        <c:axId val="-2144950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LAS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4953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en-de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0.797</c:v>
                </c:pt>
                <c:pt idx="1">
                  <c:v>0.745</c:v>
                </c:pt>
                <c:pt idx="2">
                  <c:v>0.724</c:v>
                </c:pt>
                <c:pt idx="3">
                  <c:v>0.625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en-fr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0.789</c:v>
                </c:pt>
                <c:pt idx="1">
                  <c:v>0.729</c:v>
                </c:pt>
                <c:pt idx="2">
                  <c:v>0.701</c:v>
                </c:pt>
                <c:pt idx="3">
                  <c:v>0.688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en-sv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0.771</c:v>
                </c:pt>
                <c:pt idx="1">
                  <c:v>0.767</c:v>
                </c:pt>
                <c:pt idx="2">
                  <c:v>0.742</c:v>
                </c:pt>
                <c:pt idx="3">
                  <c:v>0.569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en-zh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0.694</c:v>
                </c:pt>
                <c:pt idx="1">
                  <c:v>0.66</c:v>
                </c:pt>
                <c:pt idx="2">
                  <c:v>0.596</c:v>
                </c:pt>
                <c:pt idx="3">
                  <c:v>0.532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631512"/>
        <c:axId val="2139668392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0.76275</c:v>
                </c:pt>
                <c:pt idx="1">
                  <c:v>0.72525</c:v>
                </c:pt>
                <c:pt idx="2">
                  <c:v>0.69075</c:v>
                </c:pt>
                <c:pt idx="3">
                  <c:v>0.6035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631512"/>
        <c:axId val="2139668392"/>
      </c:lineChart>
      <c:catAx>
        <c:axId val="2139631512"/>
        <c:scaling>
          <c:orientation val="minMax"/>
        </c:scaling>
        <c:delete val="0"/>
        <c:axPos val="b"/>
        <c:majorTickMark val="out"/>
        <c:minorTickMark val="none"/>
        <c:tickLblPos val="nextTo"/>
        <c:crossAx val="2139668392"/>
        <c:crosses val="autoZero"/>
        <c:auto val="1"/>
        <c:lblAlgn val="ctr"/>
        <c:lblOffset val="100"/>
        <c:noMultiLvlLbl val="0"/>
      </c:catAx>
      <c:valAx>
        <c:axId val="2139668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9631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72.0</c:v>
                </c:pt>
                <c:pt idx="1">
                  <c:v>60.4</c:v>
                </c:pt>
                <c:pt idx="2">
                  <c:v>71.4</c:v>
                </c:pt>
                <c:pt idx="3">
                  <c:v>58.9</c:v>
                </c:pt>
                <c:pt idx="4">
                  <c:v>71.1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80.4</c:v>
                </c:pt>
                <c:pt idx="1">
                  <c:v>73.7</c:v>
                </c:pt>
                <c:pt idx="2">
                  <c:v>80.2</c:v>
                </c:pt>
                <c:pt idx="3">
                  <c:v>69.5</c:v>
                </c:pt>
                <c:pt idx="4">
                  <c:v>78.9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sv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78.2</c:v>
                </c:pt>
                <c:pt idx="1">
                  <c:v>70.5</c:v>
                </c:pt>
                <c:pt idx="2">
                  <c:v>79.0</c:v>
                </c:pt>
                <c:pt idx="3">
                  <c:v>64.5</c:v>
                </c:pt>
                <c:pt idx="4">
                  <c:v>75.5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zh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73.1</c:v>
                </c:pt>
                <c:pt idx="1">
                  <c:v>65.8</c:v>
                </c:pt>
                <c:pt idx="2">
                  <c:v>71.7</c:v>
                </c:pt>
                <c:pt idx="3">
                  <c:v>67.0</c:v>
                </c:pt>
                <c:pt idx="4">
                  <c:v>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609224"/>
        <c:axId val="2146606008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BiSkip</c:v>
                </c:pt>
                <c:pt idx="1">
                  <c:v>BiCVM</c:v>
                </c:pt>
                <c:pt idx="2">
                  <c:v>BiCCA</c:v>
                </c:pt>
                <c:pt idx="3">
                  <c:v>BiVCD</c:v>
                </c:pt>
                <c:pt idx="4">
                  <c:v>Mono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75.92500000000001</c:v>
                </c:pt>
                <c:pt idx="1">
                  <c:v>67.6</c:v>
                </c:pt>
                <c:pt idx="2">
                  <c:v>75.57499999999998</c:v>
                </c:pt>
                <c:pt idx="3">
                  <c:v>64.975</c:v>
                </c:pt>
                <c:pt idx="4">
                  <c:v>74.82499999999998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609224"/>
        <c:axId val="2146606008"/>
      </c:lineChart>
      <c:catAx>
        <c:axId val="2146609224"/>
        <c:scaling>
          <c:orientation val="minMax"/>
        </c:scaling>
        <c:delete val="0"/>
        <c:axPos val="b"/>
        <c:majorTickMark val="out"/>
        <c:minorTickMark val="none"/>
        <c:tickLblPos val="nextTo"/>
        <c:crossAx val="2146606008"/>
        <c:crosses val="autoZero"/>
        <c:auto val="1"/>
        <c:lblAlgn val="ctr"/>
        <c:lblOffset val="100"/>
        <c:noMultiLvlLbl val="0"/>
      </c:catAx>
      <c:valAx>
        <c:axId val="2146606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46609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05F590E-4CFF-415B-B902-A5059654F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07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B02114A-5BCE-4C86-B20E-5F5BFDE6D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7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4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38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8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35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5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41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95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6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5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9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1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7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1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All </a:t>
            </a:r>
            <a:r>
              <a:rPr lang="en-US" baseline="0" dirty="0" smtClean="0"/>
              <a:t>cross-lingual </a:t>
            </a:r>
            <a:r>
              <a:rPr lang="en-US" baseline="0" dirty="0" err="1" smtClean="0"/>
              <a:t>embedd</a:t>
            </a:r>
            <a:r>
              <a:rPr lang="en-US" baseline="0" dirty="0" smtClean="0"/>
              <a:t> models can be viewed as instances of the above general algorithm.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algo</a:t>
            </a:r>
            <a:r>
              <a:rPr lang="en-US" baseline="0" dirty="0" smtClean="0"/>
              <a:t> optimizes an objective containing monolingual terms A and B for each language, </a:t>
            </a:r>
            <a:br>
              <a:rPr lang="en-US" baseline="0" dirty="0" smtClean="0"/>
            </a:br>
            <a:r>
              <a:rPr lang="en-US" baseline="0" dirty="0" smtClean="0"/>
              <a:t>and a cross lingual interaction term C, coupling the </a:t>
            </a:r>
            <a:r>
              <a:rPr lang="en-US" baseline="0" dirty="0" err="1" smtClean="0"/>
              <a:t>embeddings</a:t>
            </a:r>
            <a:r>
              <a:rPr lang="en-US" baseline="0" dirty="0" smtClean="0"/>
              <a:t> across </a:t>
            </a:r>
            <a:r>
              <a:rPr lang="en-US" baseline="0" dirty="0" err="1" smtClean="0"/>
              <a:t>langauges</a:t>
            </a:r>
            <a:r>
              <a:rPr lang="en-US" baseline="0" dirty="0" smtClean="0"/>
              <a:t>. </a:t>
            </a:r>
            <a:br>
              <a:rPr lang="en-US" baseline="0" dirty="0" smtClean="0"/>
            </a:br>
            <a:r>
              <a:rPr lang="en-US" baseline="0" dirty="0" smtClean="0"/>
              <a:t>The output is the cross </a:t>
            </a:r>
            <a:r>
              <a:rPr lang="en-US" baseline="0" dirty="0" err="1" smtClean="0"/>
              <a:t>lingually</a:t>
            </a:r>
            <a:r>
              <a:rPr lang="en-US" baseline="0" dirty="0" smtClean="0"/>
              <a:t> trained </a:t>
            </a:r>
            <a:r>
              <a:rPr lang="en-US" baseline="0" dirty="0" err="1" smtClean="0"/>
              <a:t>embeddings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can show how to reduce the 4 models described earlier using different choices of A.B and C </a:t>
            </a:r>
          </a:p>
          <a:p>
            <a:r>
              <a:rPr lang="en-US" baseline="0" dirty="0" smtClean="0"/>
              <a:t>For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for the </a:t>
            </a:r>
            <a:r>
              <a:rPr lang="en-US" baseline="0" dirty="0" err="1" smtClean="0"/>
              <a:t>BiSkip</a:t>
            </a:r>
            <a:r>
              <a:rPr lang="en-US" baseline="0" dirty="0" smtClean="0"/>
              <a:t> models, A and B are </a:t>
            </a:r>
            <a:r>
              <a:rPr lang="en-US" baseline="0" dirty="0" err="1" smtClean="0"/>
              <a:t>monoling</a:t>
            </a:r>
            <a:r>
              <a:rPr lang="en-US" baseline="0" dirty="0" smtClean="0"/>
              <a:t> skip-gram objective in each language and C is sum of two cross lingual </a:t>
            </a:r>
            <a:r>
              <a:rPr lang="en-US" baseline="0" dirty="0" err="1" smtClean="0"/>
              <a:t>skipgram</a:t>
            </a:r>
            <a:r>
              <a:rPr lang="en-US" baseline="0" dirty="0" smtClean="0"/>
              <a:t> terms D12 and D21, one from each direction.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omit the details of choice of ABC for other models due to time constraints.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2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 our comparison,</a:t>
            </a:r>
            <a:r>
              <a:rPr lang="en-US" baseline="0" dirty="0" smtClean="0"/>
              <a:t> w</a:t>
            </a:r>
            <a:r>
              <a:rPr lang="en-US" dirty="0" smtClean="0"/>
              <a:t>e aim to</a:t>
            </a:r>
            <a:r>
              <a:rPr lang="en-US" baseline="0" dirty="0" smtClean="0"/>
              <a:t> show which model is suitable for particular task.</a:t>
            </a:r>
          </a:p>
          <a:p>
            <a:r>
              <a:rPr lang="en-US" baseline="0" dirty="0" smtClean="0"/>
              <a:t>We choose 4 tasks </a:t>
            </a:r>
          </a:p>
          <a:p>
            <a:r>
              <a:rPr lang="en-US" baseline="0" dirty="0" smtClean="0"/>
              <a:t>Where the first two -- monolingual WS and CL </a:t>
            </a:r>
            <a:r>
              <a:rPr lang="en-US" baseline="0" dirty="0" err="1" smtClean="0"/>
              <a:t>Dict</a:t>
            </a:r>
            <a:r>
              <a:rPr lang="en-US" baseline="0" dirty="0" smtClean="0"/>
              <a:t> – are intrinsic evaluations.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While the last two– CL Doc. Classification and CL Dep. Parsing – are extrinsic.</a:t>
            </a:r>
            <a:endParaRPr lang="en-US" dirty="0" smtClean="0"/>
          </a:p>
          <a:p>
            <a:r>
              <a:rPr lang="en-US" dirty="0" smtClean="0"/>
              <a:t>All models were trained on parallel data for 4 languages and </a:t>
            </a:r>
            <a:br>
              <a:rPr lang="en-US" dirty="0" smtClean="0"/>
            </a:br>
            <a:r>
              <a:rPr lang="en-US" dirty="0" smtClean="0"/>
              <a:t>parameters were</a:t>
            </a:r>
            <a:r>
              <a:rPr lang="en-US" baseline="0" dirty="0" smtClean="0"/>
              <a:t> chosen to maximize average performance on all tasks.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3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8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3" y="1945427"/>
            <a:ext cx="10363200" cy="1362075"/>
          </a:xfrm>
        </p:spPr>
        <p:txBody>
          <a:bodyPr anchor="t"/>
          <a:lstStyle>
            <a:lvl1pPr algn="l">
              <a:defRPr sz="4000" b="0" i="0" cap="none" baseline="0"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199" y="3386053"/>
            <a:ext cx="10363200" cy="580231"/>
          </a:xfrm>
        </p:spPr>
        <p:txBody>
          <a:bodyPr anchor="b"/>
          <a:lstStyle>
            <a:lvl1pPr marL="0" indent="0">
              <a:buNone/>
              <a:defRPr sz="28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03" y="5812350"/>
            <a:ext cx="616928" cy="800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6117" y="5630912"/>
            <a:ext cx="1146106" cy="11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113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8992-FF6C-4D70-B326-58185E6C3B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85164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2743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3624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C86E-A408-4D2F-B178-5E7D78CE0F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1061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74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091544"/>
            <a:ext cx="1061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8345" y="3745203"/>
            <a:ext cx="11451771" cy="18079"/>
          </a:xfrm>
          <a:prstGeom prst="line">
            <a:avLst/>
          </a:prstGeom>
          <a:ln w="3175">
            <a:solidFill>
              <a:srgbClr val="EA8A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086901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D4A1-0A1E-42F2-A433-D32E2BB711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4718967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3372" y="6509657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3E38CE9-9E1F-4EEF-99C0-74E001381A4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829"/>
            <a:ext cx="1061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US" altLang="zh-TW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altLang="zh-TW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785" y="174172"/>
            <a:ext cx="402770" cy="52251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48345" y="806055"/>
            <a:ext cx="11451771" cy="18079"/>
          </a:xfrm>
          <a:prstGeom prst="line">
            <a:avLst/>
          </a:prstGeom>
          <a:ln w="3175">
            <a:solidFill>
              <a:srgbClr val="EA8A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31" r:id="rId3"/>
    <p:sldLayoutId id="2147483735" r:id="rId4"/>
    <p:sldLayoutId id="2147483734" r:id="rId5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tx1">
              <a:lumMod val="75000"/>
              <a:lumOff val="25000"/>
            </a:schemeClr>
          </a:solidFill>
          <a:latin typeface="Helvetica Light" charset="0"/>
          <a:ea typeface="Helvetica Light" charset="0"/>
          <a:cs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24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0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16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6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20" Type="http://schemas.openxmlformats.org/officeDocument/2006/relationships/image" Target="../media/image21.emf"/><Relationship Id="rId10" Type="http://schemas.openxmlformats.org/officeDocument/2006/relationships/image" Target="../media/image11.emf"/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6" Type="http://schemas.openxmlformats.org/officeDocument/2006/relationships/image" Target="../media/image17.emf"/><Relationship Id="rId17" Type="http://schemas.openxmlformats.org/officeDocument/2006/relationships/image" Target="../media/image18.emf"/><Relationship Id="rId18" Type="http://schemas.openxmlformats.org/officeDocument/2006/relationships/image" Target="../media/image19.emf"/><Relationship Id="rId19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958" y="1659677"/>
            <a:ext cx="10363200" cy="1362075"/>
          </a:xfrm>
        </p:spPr>
        <p:txBody>
          <a:bodyPr/>
          <a:lstStyle/>
          <a:p>
            <a:r>
              <a:rPr lang="en-US" dirty="0">
                <a:latin typeface="Helvetica Light"/>
                <a:cs typeface="Helvetica Light"/>
              </a:rPr>
              <a:t>Cross-lingual Models of Word </a:t>
            </a:r>
            <a:r>
              <a:rPr lang="en-US" dirty="0" err="1">
                <a:latin typeface="Helvetica Light"/>
                <a:cs typeface="Helvetica Light"/>
              </a:rPr>
              <a:t>Embeddings</a:t>
            </a:r>
            <a:r>
              <a:rPr lang="en-US" dirty="0">
                <a:latin typeface="Helvetica Light"/>
                <a:cs typeface="Helvetica Light"/>
              </a:rPr>
              <a:t>: An Empirical Comparison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949" y="3527778"/>
            <a:ext cx="10398426" cy="2028472"/>
          </a:xfrm>
        </p:spPr>
        <p:txBody>
          <a:bodyPr/>
          <a:lstStyle/>
          <a:p>
            <a:r>
              <a:rPr lang="en-US" dirty="0" smtClean="0"/>
              <a:t>Shyam Upadhyay</a:t>
            </a:r>
          </a:p>
          <a:p>
            <a:r>
              <a:rPr lang="en-US" dirty="0" err="1" smtClean="0"/>
              <a:t>Manaal</a:t>
            </a:r>
            <a:r>
              <a:rPr lang="en-US" dirty="0" smtClean="0"/>
              <a:t> </a:t>
            </a:r>
            <a:r>
              <a:rPr lang="en-US" dirty="0" err="1" smtClean="0"/>
              <a:t>Faruqui</a:t>
            </a:r>
            <a:endParaRPr lang="en-US" dirty="0" smtClean="0"/>
          </a:p>
          <a:p>
            <a:r>
              <a:rPr lang="en-US" dirty="0" smtClean="0"/>
              <a:t>Chris Dyer</a:t>
            </a:r>
          </a:p>
          <a:p>
            <a:r>
              <a:rPr lang="en-US" dirty="0" smtClean="0"/>
              <a:t>Dan Roth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24875" y="4270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cmu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5805488"/>
            <a:ext cx="1134099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9327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Mono-lingual Word Similarity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36965885"/>
              </p:ext>
            </p:extLst>
          </p:nvPr>
        </p:nvGraphicFramePr>
        <p:xfrm>
          <a:off x="354837" y="960528"/>
          <a:ext cx="5767623" cy="354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28628612"/>
              </p:ext>
            </p:extLst>
          </p:nvPr>
        </p:nvGraphicFramePr>
        <p:xfrm>
          <a:off x="6424377" y="1132297"/>
          <a:ext cx="5767623" cy="354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8300" y="5276058"/>
            <a:ext cx="8971843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Performance does </a:t>
            </a:r>
            <a:r>
              <a:rPr lang="is-IS" sz="2400" dirty="0"/>
              <a:t>not correlate with performance in </a:t>
            </a:r>
            <a:r>
              <a:rPr lang="is-IS" sz="2400" dirty="0" smtClean="0"/>
              <a:t>later downstream applications.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95870" y="4587335"/>
            <a:ext cx="3551569" cy="1289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0677" y="4656671"/>
            <a:ext cx="341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Decreasing Cost of Supervision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121313" y="4742555"/>
            <a:ext cx="3551569" cy="1289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6120" y="4811891"/>
            <a:ext cx="341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Decreasing Cost of Supervision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713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Graphic spid="8" grpId="0">
        <p:bldSub>
          <a:bldChart bld="category"/>
        </p:bldSub>
      </p:bldGraphic>
      <p:bldP spid="3" grpId="0" animBg="1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Cross-lingual </a:t>
            </a:r>
            <a:r>
              <a:rPr lang="en-US" smtClean="0"/>
              <a:t>Dictionary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word in English, find its top-10 neighbors in the foreign language.</a:t>
            </a:r>
          </a:p>
          <a:p>
            <a:r>
              <a:rPr lang="en-US" dirty="0" smtClean="0"/>
              <a:t>Evaluate neighbors against possible translations (per a gold dictionary).</a:t>
            </a:r>
            <a:endParaRPr lang="en-US" dirty="0"/>
          </a:p>
          <a:p>
            <a:r>
              <a:rPr lang="en-US" dirty="0" smtClean="0"/>
              <a:t>Gold Dictionaries induced using aligned </a:t>
            </a:r>
            <a:r>
              <a:rPr lang="en-US" dirty="0" err="1" smtClean="0"/>
              <a:t>synsets</a:t>
            </a:r>
            <a:r>
              <a:rPr lang="en-US" dirty="0" smtClean="0"/>
              <a:t> from Multilingual </a:t>
            </a:r>
            <a:r>
              <a:rPr lang="en-US" dirty="0" err="1" smtClean="0"/>
              <a:t>Wordnet</a:t>
            </a:r>
            <a:r>
              <a:rPr lang="en-US" dirty="0" smtClean="0"/>
              <a:t> (</a:t>
            </a:r>
            <a:r>
              <a:rPr lang="en-US" dirty="0"/>
              <a:t>Bond and Foster </a:t>
            </a:r>
            <a:r>
              <a:rPr lang="en-US" dirty="0" smtClean="0"/>
              <a:t>2013).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20" name="TextBox 19"/>
          <p:cNvSpPr txBox="1"/>
          <p:nvPr/>
        </p:nvSpPr>
        <p:spPr>
          <a:xfrm>
            <a:off x="7337775" y="3245555"/>
            <a:ext cx="1890889" cy="2862323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Gold Dictionary</a:t>
            </a:r>
          </a:p>
          <a:p>
            <a:pPr algn="ctr"/>
            <a:endParaRPr lang="is-IS" dirty="0" smtClean="0"/>
          </a:p>
          <a:p>
            <a:pPr algn="ctr"/>
            <a:r>
              <a:rPr lang="is-IS" dirty="0" smtClean="0"/>
              <a:t>(</a:t>
            </a:r>
            <a:r>
              <a:rPr lang="en-US" dirty="0" smtClean="0"/>
              <a:t>white, </a:t>
            </a:r>
            <a:r>
              <a:rPr lang="en-US" dirty="0" err="1" smtClean="0"/>
              <a:t>blanc</a:t>
            </a:r>
            <a:r>
              <a:rPr lang="is-IS" dirty="0" smtClean="0"/>
              <a:t>)</a:t>
            </a:r>
          </a:p>
          <a:p>
            <a:pPr algn="ctr"/>
            <a:r>
              <a:rPr lang="is-IS" dirty="0" smtClean="0"/>
              <a:t>…</a:t>
            </a:r>
          </a:p>
          <a:p>
            <a:pPr algn="ctr"/>
            <a:r>
              <a:rPr lang="en-US" b="1" dirty="0" smtClean="0"/>
              <a:t>(past, </a:t>
            </a:r>
            <a:r>
              <a:rPr lang="en-US" b="1" dirty="0" err="1" smtClean="0"/>
              <a:t>passe</a:t>
            </a:r>
            <a:r>
              <a:rPr lang="en-US" b="1" dirty="0" smtClean="0"/>
              <a:t>)</a:t>
            </a:r>
          </a:p>
          <a:p>
            <a:pPr algn="ctr"/>
            <a:r>
              <a:rPr lang="is-IS" dirty="0" smtClean="0"/>
              <a:t>…</a:t>
            </a:r>
            <a:endParaRPr lang="en-US" dirty="0" smtClean="0"/>
          </a:p>
          <a:p>
            <a:pPr algn="ctr"/>
            <a:r>
              <a:rPr lang="en-US" dirty="0"/>
              <a:t>(</a:t>
            </a:r>
            <a:r>
              <a:rPr lang="en-US" dirty="0" smtClean="0"/>
              <a:t>watch, </a:t>
            </a:r>
            <a:r>
              <a:rPr lang="en-US" dirty="0" err="1" smtClean="0"/>
              <a:t>garde</a:t>
            </a:r>
            <a:r>
              <a:rPr lang="en-US" dirty="0" smtClean="0"/>
              <a:t>)</a:t>
            </a:r>
          </a:p>
          <a:p>
            <a:pPr algn="ctr"/>
            <a:r>
              <a:rPr lang="is-IS" dirty="0" smtClean="0"/>
              <a:t>…</a:t>
            </a:r>
            <a:endParaRPr lang="en-US" dirty="0" smtClean="0"/>
          </a:p>
          <a:p>
            <a:pPr algn="ctr"/>
            <a:r>
              <a:rPr lang="en-US" dirty="0"/>
              <a:t>(</a:t>
            </a:r>
            <a:r>
              <a:rPr lang="en-US" dirty="0" smtClean="0"/>
              <a:t>school, </a:t>
            </a:r>
            <a:r>
              <a:rPr lang="en-US" dirty="0" err="1"/>
              <a:t>école</a:t>
            </a:r>
            <a:r>
              <a:rPr lang="en-US" dirty="0"/>
              <a:t>)</a:t>
            </a:r>
            <a:endParaRPr lang="en-US" dirty="0" smtClean="0"/>
          </a:p>
          <a:p>
            <a:pPr algn="ctr"/>
            <a:r>
              <a:rPr lang="is-IS" dirty="0" smtClean="0"/>
              <a:t>…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87221" y="3090330"/>
            <a:ext cx="3541885" cy="3146778"/>
            <a:chOff x="1933223" y="2878665"/>
            <a:chExt cx="3541885" cy="3146778"/>
          </a:xfrm>
        </p:grpSpPr>
        <p:sp>
          <p:nvSpPr>
            <p:cNvPr id="5" name="TextBox 4"/>
            <p:cNvSpPr txBox="1"/>
            <p:nvPr/>
          </p:nvSpPr>
          <p:spPr>
            <a:xfrm>
              <a:off x="1933223" y="3937000"/>
              <a:ext cx="620971" cy="369332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past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32956" y="3031067"/>
              <a:ext cx="851916" cy="369332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baisse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44246" y="4030133"/>
              <a:ext cx="800632" cy="369332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passe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17245" y="5525911"/>
              <a:ext cx="1070012" cy="369332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accepter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3979334" y="3612444"/>
              <a:ext cx="931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 smtClean="0"/>
                <a:t>…....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3855767" y="4816922"/>
              <a:ext cx="1201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 smtClean="0"/>
                <a:t>…...........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5" idx="3"/>
              <a:endCxn id="6" idx="1"/>
            </p:cNvCxnSpPr>
            <p:nvPr/>
          </p:nvCxnSpPr>
          <p:spPr>
            <a:xfrm flipV="1">
              <a:off x="2554194" y="3215733"/>
              <a:ext cx="1478762" cy="9059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3"/>
              <a:endCxn id="7" idx="1"/>
            </p:cNvCxnSpPr>
            <p:nvPr/>
          </p:nvCxnSpPr>
          <p:spPr>
            <a:xfrm>
              <a:off x="2554194" y="4121666"/>
              <a:ext cx="1490052" cy="931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3"/>
              <a:endCxn id="8" idx="1"/>
            </p:cNvCxnSpPr>
            <p:nvPr/>
          </p:nvCxnSpPr>
          <p:spPr>
            <a:xfrm>
              <a:off x="2554194" y="4121666"/>
              <a:ext cx="1363051" cy="15889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Left Brace 23"/>
            <p:cNvSpPr/>
            <p:nvPr/>
          </p:nvSpPr>
          <p:spPr>
            <a:xfrm rot="10800000">
              <a:off x="5094109" y="2878665"/>
              <a:ext cx="380999" cy="3146778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18366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74919979"/>
              </p:ext>
            </p:extLst>
          </p:nvPr>
        </p:nvGraphicFramePr>
        <p:xfrm>
          <a:off x="2370667" y="1333822"/>
          <a:ext cx="7112000" cy="384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29064" y="5813775"/>
            <a:ext cx="5512980" cy="707886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Performance improves with cost of supervision, with gaps &gt; 10 </a:t>
            </a:r>
            <a:r>
              <a:rPr lang="en-US" sz="2000" dirty="0" err="1" smtClean="0"/>
              <a:t>pts</a:t>
            </a:r>
            <a:r>
              <a:rPr lang="en-US" sz="2000" dirty="0" smtClean="0"/>
              <a:t> b/w some models.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72639" y="5321110"/>
            <a:ext cx="4727139" cy="1289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33340" y="5348113"/>
            <a:ext cx="341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Decreasing Cost of Supervision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157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Cross-lingual Document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290430" y="3094108"/>
            <a:ext cx="1519571" cy="6851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latin typeface="Helvetica Light"/>
                <a:cs typeface="Helvetica Light"/>
              </a:rPr>
              <a:t>Train the Classifier</a:t>
            </a:r>
            <a:endParaRPr lang="en-US" dirty="0">
              <a:ln>
                <a:solidFill>
                  <a:srgbClr val="000000"/>
                </a:solidFill>
              </a:ln>
              <a:latin typeface="Helvetica Light"/>
              <a:cs typeface="Helvetica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999" y="4035778"/>
            <a:ext cx="1369066" cy="8637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latin typeface="Helvetica Light"/>
                <a:cs typeface="Helvetica Light"/>
              </a:rPr>
              <a:t>Labeled Documents in L1</a:t>
            </a:r>
            <a:endParaRPr lang="en-US" dirty="0">
              <a:ln>
                <a:solidFill>
                  <a:srgbClr val="000000"/>
                </a:solidFill>
              </a:ln>
              <a:latin typeface="Helvetica Light"/>
              <a:cs typeface="Helvetica Ligh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237111" y="1001889"/>
            <a:ext cx="0" cy="5743222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919829" y="3178570"/>
            <a:ext cx="1522393" cy="6843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latin typeface="Helvetica Light"/>
                <a:cs typeface="Helvetica Light"/>
              </a:rPr>
              <a:t>Test the Classifier</a:t>
            </a:r>
            <a:endParaRPr lang="en-US" dirty="0">
              <a:ln>
                <a:solidFill>
                  <a:srgbClr val="000000"/>
                </a:solidFill>
              </a:ln>
              <a:latin typeface="Helvetica Light"/>
              <a:cs typeface="Helvetica Ligh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49953" y="3154591"/>
            <a:ext cx="1369066" cy="7463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latin typeface="Helvetica Light"/>
                <a:cs typeface="Helvetica Light"/>
              </a:rPr>
              <a:t>Documents in L2</a:t>
            </a:r>
            <a:endParaRPr lang="en-US" dirty="0">
              <a:ln>
                <a:solidFill>
                  <a:srgbClr val="000000"/>
                </a:solidFill>
              </a:ln>
              <a:latin typeface="Helvetica Light"/>
              <a:cs typeface="Helvetica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25222" y="5799666"/>
            <a:ext cx="27929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Training on L1</a:t>
            </a:r>
            <a:endParaRPr lang="en-US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7800622" y="5853289"/>
            <a:ext cx="26258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Testing on L2</a:t>
            </a:r>
            <a:endParaRPr lang="en-US" sz="3200" dirty="0"/>
          </a:p>
        </p:txBody>
      </p:sp>
      <p:sp>
        <p:nvSpPr>
          <p:cNvPr id="68" name="Rectangle 67"/>
          <p:cNvSpPr/>
          <p:nvPr/>
        </p:nvSpPr>
        <p:spPr>
          <a:xfrm>
            <a:off x="4312058" y="3002844"/>
            <a:ext cx="1505972" cy="8637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latin typeface="Helvetica Light"/>
                <a:cs typeface="Helvetica Light"/>
              </a:rPr>
              <a:t>Document classification model</a:t>
            </a:r>
            <a:endParaRPr lang="en-US" dirty="0">
              <a:ln>
                <a:solidFill>
                  <a:srgbClr val="000000"/>
                </a:solidFill>
              </a:ln>
              <a:latin typeface="Helvetica Light"/>
              <a:cs typeface="Helvetica Light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91067" y="970843"/>
            <a:ext cx="1680268" cy="1957434"/>
            <a:chOff x="491067" y="970843"/>
            <a:chExt cx="1680268" cy="1957434"/>
          </a:xfrm>
        </p:grpSpPr>
        <p:grpSp>
          <p:nvGrpSpPr>
            <p:cNvPr id="3" name="Group 2"/>
            <p:cNvGrpSpPr/>
            <p:nvPr/>
          </p:nvGrpSpPr>
          <p:grpSpPr>
            <a:xfrm>
              <a:off x="578554" y="1467556"/>
              <a:ext cx="1509889" cy="1460721"/>
              <a:chOff x="578554" y="1467556"/>
              <a:chExt cx="1509889" cy="146072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03200" y="1877959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078221" y="1879955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425019" y="1881943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763463" y="1869838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Left Brace 69"/>
              <p:cNvSpPr/>
              <p:nvPr/>
            </p:nvSpPr>
            <p:spPr>
              <a:xfrm rot="5400000">
                <a:off x="1142999" y="903111"/>
                <a:ext cx="380999" cy="1509889"/>
              </a:xfrm>
              <a:prstGeom prst="leftBrace">
                <a:avLst>
                  <a:gd name="adj1" fmla="val 9782"/>
                  <a:gd name="adj2" fmla="val 50000"/>
                </a:avLst>
              </a:prstGeom>
              <a:ln w="38100" cmpd="sng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491067" y="970843"/>
              <a:ext cx="1680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Vectors in L1</a:t>
              </a:r>
              <a:endParaRPr lang="en-US" sz="2000" dirty="0"/>
            </a:p>
          </p:txBody>
        </p:sp>
      </p:grpSp>
      <p:cxnSp>
        <p:nvCxnSpPr>
          <p:cNvPr id="73" name="Straight Arrow Connector 73"/>
          <p:cNvCxnSpPr>
            <a:endCxn id="5" idx="0"/>
          </p:cNvCxnSpPr>
          <p:nvPr/>
        </p:nvCxnSpPr>
        <p:spPr>
          <a:xfrm>
            <a:off x="2088444" y="2356556"/>
            <a:ext cx="961772" cy="737552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5" idx="2"/>
          </p:cNvCxnSpPr>
          <p:nvPr/>
        </p:nvCxnSpPr>
        <p:spPr>
          <a:xfrm flipV="1">
            <a:off x="2029178" y="3779290"/>
            <a:ext cx="1021038" cy="67700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3"/>
          <p:cNvCxnSpPr>
            <a:stCxn id="5" idx="3"/>
            <a:endCxn id="68" idx="1"/>
          </p:cNvCxnSpPr>
          <p:nvPr/>
        </p:nvCxnSpPr>
        <p:spPr>
          <a:xfrm flipV="1">
            <a:off x="3810001" y="3434703"/>
            <a:ext cx="502057" cy="199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3"/>
          <p:cNvCxnSpPr>
            <a:endCxn id="36" idx="0"/>
          </p:cNvCxnSpPr>
          <p:nvPr/>
        </p:nvCxnSpPr>
        <p:spPr>
          <a:xfrm>
            <a:off x="8238066" y="2311400"/>
            <a:ext cx="1442960" cy="867170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3"/>
          <p:cNvCxnSpPr>
            <a:stCxn id="44" idx="3"/>
            <a:endCxn id="36" idx="1"/>
          </p:cNvCxnSpPr>
          <p:nvPr/>
        </p:nvCxnSpPr>
        <p:spPr>
          <a:xfrm flipV="1">
            <a:off x="8219019" y="3520722"/>
            <a:ext cx="700810" cy="705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3"/>
          <p:cNvCxnSpPr>
            <a:endCxn id="36" idx="2"/>
          </p:cNvCxnSpPr>
          <p:nvPr/>
        </p:nvCxnSpPr>
        <p:spPr>
          <a:xfrm flipV="1">
            <a:off x="8778538" y="3862874"/>
            <a:ext cx="902488" cy="768451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6640689" y="1038577"/>
            <a:ext cx="1680268" cy="1816322"/>
            <a:chOff x="6640689" y="1038577"/>
            <a:chExt cx="1680268" cy="1816322"/>
          </a:xfrm>
        </p:grpSpPr>
        <p:grpSp>
          <p:nvGrpSpPr>
            <p:cNvPr id="81" name="Group 80"/>
            <p:cNvGrpSpPr/>
            <p:nvPr/>
          </p:nvGrpSpPr>
          <p:grpSpPr>
            <a:xfrm>
              <a:off x="6742287" y="1394178"/>
              <a:ext cx="1509889" cy="1460721"/>
              <a:chOff x="6742287" y="1394178"/>
              <a:chExt cx="1509889" cy="146072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866933" y="1804581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38" name="Rounded Rectangle 37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7241954" y="1806577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7588752" y="1808565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7927196" y="1796460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Left Brace 70"/>
              <p:cNvSpPr/>
              <p:nvPr/>
            </p:nvSpPr>
            <p:spPr>
              <a:xfrm rot="5400000">
                <a:off x="7306732" y="829733"/>
                <a:ext cx="380999" cy="1509889"/>
              </a:xfrm>
              <a:prstGeom prst="leftBrace">
                <a:avLst>
                  <a:gd name="adj1" fmla="val 9782"/>
                  <a:gd name="adj2" fmla="val 50000"/>
                </a:avLst>
              </a:prstGeom>
              <a:ln w="38100" cmpd="sng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640689" y="1038577"/>
              <a:ext cx="1680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Vectors in L2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41763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C 0.10157 0.07268 0.20339 0.1456 0.24428 0.174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36" grpId="0" animBg="1"/>
      <p:bldP spid="44" grpId="0" animBg="1"/>
      <p:bldP spid="66" grpId="0"/>
      <p:bldP spid="67" grpId="0"/>
      <p:bldP spid="68" grpId="0" animBg="1"/>
      <p:bldP spid="6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42883110"/>
              </p:ext>
            </p:extLst>
          </p:nvPr>
        </p:nvGraphicFramePr>
        <p:xfrm>
          <a:off x="522110" y="1143000"/>
          <a:ext cx="5672667" cy="374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01411374"/>
              </p:ext>
            </p:extLst>
          </p:nvPr>
        </p:nvGraphicFramePr>
        <p:xfrm>
          <a:off x="6928556" y="1157111"/>
          <a:ext cx="5150555" cy="371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50998" y="5431025"/>
            <a:ext cx="8537222" cy="1179309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When transferring semantic knowledge across languages, </a:t>
            </a:r>
          </a:p>
          <a:p>
            <a:pPr algn="ctr"/>
            <a:r>
              <a:rPr lang="en-US" sz="2400" dirty="0"/>
              <a:t>s</a:t>
            </a:r>
            <a:r>
              <a:rPr lang="en-US" sz="2400" dirty="0" smtClean="0"/>
              <a:t>entence + word alignment information is superior to sentence or word alignment alone.</a:t>
            </a:r>
            <a:br>
              <a:rPr lang="en-US" sz="2400" dirty="0" smtClean="0"/>
            </a:b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21646" y="4869555"/>
            <a:ext cx="3551569" cy="1289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26453" y="4938891"/>
            <a:ext cx="341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Decreasing Cost of Supervision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86601" y="4909066"/>
            <a:ext cx="3551569" cy="1289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91408" y="4978402"/>
            <a:ext cx="341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Decreasing Cost of Supervision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201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Graphic spid="6" grpId="0">
        <p:bldSub>
          <a:bldChart bld="category"/>
        </p:bldSub>
      </p:bldGraphic>
      <p:bldP spid="7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Cross-Lingual Dependency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290430" y="3094108"/>
            <a:ext cx="1519571" cy="6851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latin typeface="Helvetica Light"/>
                <a:cs typeface="Helvetica Light"/>
              </a:rPr>
              <a:t>Train the Parser</a:t>
            </a:r>
            <a:endParaRPr lang="en-US" dirty="0">
              <a:ln>
                <a:solidFill>
                  <a:srgbClr val="000000"/>
                </a:solidFill>
              </a:ln>
              <a:latin typeface="Helvetica Light"/>
              <a:cs typeface="Helvetica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230" y="4110729"/>
            <a:ext cx="1244605" cy="7138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latin typeface="Helvetica Light"/>
                <a:cs typeface="Helvetica Light"/>
              </a:rPr>
              <a:t>Treebank in L1</a:t>
            </a:r>
            <a:endParaRPr lang="en-US" dirty="0">
              <a:ln>
                <a:solidFill>
                  <a:srgbClr val="000000"/>
                </a:solidFill>
              </a:ln>
              <a:latin typeface="Helvetica Light"/>
              <a:cs typeface="Helvetica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237111" y="1001889"/>
            <a:ext cx="0" cy="5743222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919829" y="3178570"/>
            <a:ext cx="1522393" cy="6843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latin typeface="Helvetica Light"/>
                <a:cs typeface="Helvetica Light"/>
              </a:rPr>
              <a:t>Test the Parser</a:t>
            </a:r>
            <a:endParaRPr lang="en-US" dirty="0">
              <a:ln>
                <a:solidFill>
                  <a:srgbClr val="000000"/>
                </a:solidFill>
              </a:ln>
              <a:latin typeface="Helvetica Light"/>
              <a:cs typeface="Helvetica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12184" y="3219359"/>
            <a:ext cx="1244605" cy="6168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latin typeface="Helvetica Light"/>
                <a:cs typeface="Helvetica Light"/>
              </a:rPr>
              <a:t>Treebank in L2</a:t>
            </a:r>
            <a:endParaRPr lang="en-US" dirty="0">
              <a:ln>
                <a:solidFill>
                  <a:srgbClr val="000000"/>
                </a:solidFill>
              </a:ln>
              <a:latin typeface="Helvetica Light"/>
              <a:cs typeface="Helvetica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5222" y="5799666"/>
            <a:ext cx="27929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Training on L1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7800622" y="5853289"/>
            <a:ext cx="26258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Testing on L2</a:t>
            </a:r>
            <a:endParaRPr lang="en-US" sz="3200" dirty="0"/>
          </a:p>
        </p:txBody>
      </p:sp>
      <p:sp>
        <p:nvSpPr>
          <p:cNvPr id="69" name="Rectangle 68"/>
          <p:cNvSpPr/>
          <p:nvPr/>
        </p:nvSpPr>
        <p:spPr>
          <a:xfrm>
            <a:off x="4380512" y="3110241"/>
            <a:ext cx="1369065" cy="64892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latin typeface="Helvetica Light"/>
                <a:cs typeface="Helvetica Light"/>
              </a:rPr>
              <a:t>Parsing</a:t>
            </a:r>
          </a:p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latin typeface="Helvetica Light"/>
                <a:cs typeface="Helvetica Light"/>
              </a:rPr>
              <a:t>model</a:t>
            </a:r>
            <a:endParaRPr lang="en-US" dirty="0">
              <a:ln>
                <a:solidFill>
                  <a:srgbClr val="000000"/>
                </a:solidFill>
              </a:ln>
              <a:latin typeface="Helvetica Light"/>
              <a:cs typeface="Helvetica Light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91067" y="970843"/>
            <a:ext cx="1680268" cy="1957434"/>
            <a:chOff x="491067" y="970843"/>
            <a:chExt cx="1680268" cy="1957434"/>
          </a:xfrm>
        </p:grpSpPr>
        <p:grpSp>
          <p:nvGrpSpPr>
            <p:cNvPr id="3" name="Group 2"/>
            <p:cNvGrpSpPr/>
            <p:nvPr/>
          </p:nvGrpSpPr>
          <p:grpSpPr>
            <a:xfrm>
              <a:off x="578554" y="1467556"/>
              <a:ext cx="1509889" cy="1460721"/>
              <a:chOff x="578554" y="1467556"/>
              <a:chExt cx="1509889" cy="146072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03200" y="1877959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078221" y="1879955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425019" y="1881943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763463" y="1869838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Left Brace 34"/>
              <p:cNvSpPr/>
              <p:nvPr/>
            </p:nvSpPr>
            <p:spPr>
              <a:xfrm rot="5400000">
                <a:off x="1142999" y="903111"/>
                <a:ext cx="380999" cy="1509889"/>
              </a:xfrm>
              <a:prstGeom prst="leftBrace">
                <a:avLst>
                  <a:gd name="adj1" fmla="val 9782"/>
                  <a:gd name="adj2" fmla="val 50000"/>
                </a:avLst>
              </a:prstGeom>
              <a:ln w="38100" cmpd="sng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491067" y="970843"/>
              <a:ext cx="1680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Vectors in L1</a:t>
              </a:r>
              <a:endParaRPr lang="en-US" sz="2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626579" y="925687"/>
            <a:ext cx="1680268" cy="1929212"/>
            <a:chOff x="6626579" y="925687"/>
            <a:chExt cx="1680268" cy="1929212"/>
          </a:xfrm>
        </p:grpSpPr>
        <p:grpSp>
          <p:nvGrpSpPr>
            <p:cNvPr id="77" name="Group 76"/>
            <p:cNvGrpSpPr/>
            <p:nvPr/>
          </p:nvGrpSpPr>
          <p:grpSpPr>
            <a:xfrm>
              <a:off x="6742287" y="1394178"/>
              <a:ext cx="1509889" cy="1460721"/>
              <a:chOff x="6742287" y="1394178"/>
              <a:chExt cx="1509889" cy="1460721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6866933" y="1804581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7241954" y="1806577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7588752" y="1808565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7927196" y="1796460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61" name="Rounded Rectangle 60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Left Brace 70"/>
              <p:cNvSpPr/>
              <p:nvPr/>
            </p:nvSpPr>
            <p:spPr>
              <a:xfrm rot="5400000">
                <a:off x="7306732" y="829733"/>
                <a:ext cx="380999" cy="1509889"/>
              </a:xfrm>
              <a:prstGeom prst="leftBrace">
                <a:avLst>
                  <a:gd name="adj1" fmla="val 9782"/>
                  <a:gd name="adj2" fmla="val 50000"/>
                </a:avLst>
              </a:prstGeom>
              <a:ln w="38100" cmpd="sng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6626579" y="925687"/>
              <a:ext cx="1680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Vectors in L2</a:t>
              </a:r>
              <a:endParaRPr lang="en-US" sz="2000" dirty="0"/>
            </a:p>
          </p:txBody>
        </p:sp>
      </p:grpSp>
      <p:cxnSp>
        <p:nvCxnSpPr>
          <p:cNvPr id="74" name="Straight Arrow Connector 73"/>
          <p:cNvCxnSpPr>
            <a:endCxn id="5" idx="0"/>
          </p:cNvCxnSpPr>
          <p:nvPr/>
        </p:nvCxnSpPr>
        <p:spPr>
          <a:xfrm>
            <a:off x="2088444" y="2356556"/>
            <a:ext cx="961772" cy="737552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3"/>
          <p:cNvCxnSpPr>
            <a:endCxn id="5" idx="2"/>
          </p:cNvCxnSpPr>
          <p:nvPr/>
        </p:nvCxnSpPr>
        <p:spPr>
          <a:xfrm flipV="1">
            <a:off x="2029178" y="3779290"/>
            <a:ext cx="1021038" cy="67700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3"/>
          <p:cNvCxnSpPr>
            <a:stCxn id="5" idx="3"/>
            <a:endCxn id="69" idx="1"/>
          </p:cNvCxnSpPr>
          <p:nvPr/>
        </p:nvCxnSpPr>
        <p:spPr>
          <a:xfrm flipV="1">
            <a:off x="3810001" y="3434703"/>
            <a:ext cx="570511" cy="199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73"/>
          <p:cNvCxnSpPr>
            <a:endCxn id="37" idx="0"/>
          </p:cNvCxnSpPr>
          <p:nvPr/>
        </p:nvCxnSpPr>
        <p:spPr>
          <a:xfrm>
            <a:off x="8238066" y="2311400"/>
            <a:ext cx="1442960" cy="867170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73"/>
          <p:cNvCxnSpPr>
            <a:stCxn id="45" idx="3"/>
            <a:endCxn id="37" idx="1"/>
          </p:cNvCxnSpPr>
          <p:nvPr/>
        </p:nvCxnSpPr>
        <p:spPr>
          <a:xfrm flipV="1">
            <a:off x="8156789" y="3520722"/>
            <a:ext cx="763040" cy="705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3"/>
          <p:cNvCxnSpPr>
            <a:endCxn id="37" idx="2"/>
          </p:cNvCxnSpPr>
          <p:nvPr/>
        </p:nvCxnSpPr>
        <p:spPr>
          <a:xfrm flipV="1">
            <a:off x="8710084" y="3862874"/>
            <a:ext cx="970942" cy="768451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560799" y="5136442"/>
            <a:ext cx="6879534" cy="52322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also consider the case when L1=L2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79688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C 0.10053 0.07292 0.20144 0.14584 0.2418 0.175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37" grpId="0" animBg="1"/>
      <p:bldP spid="45" grpId="0" animBg="1"/>
      <p:bldP spid="67" grpId="0"/>
      <p:bldP spid="68" grpId="0"/>
      <p:bldP spid="69" grpId="0" animBg="1"/>
      <p:bldP spid="69" grpId="1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64214299"/>
              </p:ext>
            </p:extLst>
          </p:nvPr>
        </p:nvGraphicFramePr>
        <p:xfrm>
          <a:off x="0" y="895407"/>
          <a:ext cx="5122333" cy="354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00423379"/>
              </p:ext>
            </p:extLst>
          </p:nvPr>
        </p:nvGraphicFramePr>
        <p:xfrm>
          <a:off x="5826386" y="985777"/>
          <a:ext cx="5767623" cy="354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1237" y="5652956"/>
            <a:ext cx="9175440" cy="859973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When transferring syntactic knowledge across languages, using word alignments for training </a:t>
            </a:r>
            <a:r>
              <a:rPr lang="en-US" sz="2400" dirty="0" err="1" smtClean="0"/>
              <a:t>embeddings</a:t>
            </a:r>
            <a:r>
              <a:rPr lang="en-US" sz="2400" dirty="0" smtClean="0"/>
              <a:t> is crucial.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69850" y="4887787"/>
            <a:ext cx="148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Word-Level Alignment</a:t>
            </a:r>
            <a:endParaRPr lang="en-US" sz="2000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1425223" y="4487333"/>
            <a:ext cx="1844627" cy="75439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2723444" y="4487333"/>
            <a:ext cx="546406" cy="75439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23139" y="4927299"/>
            <a:ext cx="148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Word-Level Alignment</a:t>
            </a:r>
            <a:endParaRPr lang="en-US" sz="2000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7278512" y="4526845"/>
            <a:ext cx="1844627" cy="75439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8576733" y="4526845"/>
            <a:ext cx="546406" cy="75439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4738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Graphic spid="6" grpId="0">
        <p:bldSub>
          <a:bldChart bld="category"/>
        </p:bldSub>
      </p:bldGraphic>
      <p:bldP spid="3" grpId="0" animBg="1"/>
      <p:bldP spid="7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3747"/>
            <a:ext cx="10972800" cy="4484915"/>
          </a:xfrm>
        </p:spPr>
        <p:txBody>
          <a:bodyPr/>
          <a:lstStyle/>
          <a:p>
            <a:r>
              <a:rPr lang="en-US" dirty="0" smtClean="0"/>
              <a:t>Comparison of 4 representative models on several tasks.</a:t>
            </a:r>
          </a:p>
          <a:p>
            <a:r>
              <a:rPr lang="en-US" dirty="0" smtClean="0"/>
              <a:t>Provided insight </a:t>
            </a:r>
            <a:r>
              <a:rPr lang="en-US" dirty="0"/>
              <a:t>into relation between type of application and required form of supervision.</a:t>
            </a:r>
          </a:p>
          <a:p>
            <a:pPr lvl="1"/>
            <a:r>
              <a:rPr lang="en-US" dirty="0" smtClean="0"/>
              <a:t>Supervision with word-level and sentence-level </a:t>
            </a:r>
            <a:br>
              <a:rPr lang="en-US" dirty="0" smtClean="0"/>
            </a:br>
            <a:r>
              <a:rPr lang="en-US" dirty="0" smtClean="0"/>
              <a:t>alignment (almost) always superior to word-level </a:t>
            </a:r>
            <a:br>
              <a:rPr lang="en-US" dirty="0" smtClean="0"/>
            </a:br>
            <a:r>
              <a:rPr lang="en-US" dirty="0" smtClean="0"/>
              <a:t>or sentence-level alignment alone </a:t>
            </a:r>
            <a:br>
              <a:rPr lang="en-US" dirty="0" smtClean="0"/>
            </a:br>
            <a:r>
              <a:rPr lang="en-US" dirty="0" smtClean="0"/>
              <a:t>for semantic tasks.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Supervision with word alignment crucial to</a:t>
            </a:r>
            <a:br>
              <a:rPr lang="en-US" dirty="0" smtClean="0"/>
            </a:br>
            <a:r>
              <a:rPr lang="en-US" dirty="0" smtClean="0"/>
              <a:t>performance for syntactic tasks.</a:t>
            </a:r>
          </a:p>
          <a:p>
            <a:endParaRPr lang="en-US" dirty="0" smtClean="0"/>
          </a:p>
          <a:p>
            <a:r>
              <a:rPr lang="en-US" dirty="0" smtClean="0"/>
              <a:t>Our experimental setup is modular and easy to use.</a:t>
            </a:r>
          </a:p>
          <a:p>
            <a:endParaRPr lang="en-US" dirty="0" smtClean="0"/>
          </a:p>
          <a:p>
            <a:r>
              <a:rPr lang="en-US" dirty="0"/>
              <a:t>V</a:t>
            </a:r>
            <a:r>
              <a:rPr lang="en-US" dirty="0" smtClean="0"/>
              <a:t>ectors </a:t>
            </a:r>
            <a:r>
              <a:rPr lang="en-US" dirty="0"/>
              <a:t>and scripts available at </a:t>
            </a:r>
            <a:r>
              <a:rPr lang="en-US" dirty="0" err="1" smtClean="0">
                <a:latin typeface="American Typewriter"/>
                <a:cs typeface="American Typewriter"/>
              </a:rPr>
              <a:t>github.com</a:t>
            </a:r>
            <a:r>
              <a:rPr lang="en-US" dirty="0">
                <a:latin typeface="American Typewriter"/>
                <a:cs typeface="American Typewriter"/>
              </a:rPr>
              <a:t>/</a:t>
            </a:r>
            <a:r>
              <a:rPr lang="en-US" dirty="0" err="1">
                <a:latin typeface="American Typewriter"/>
                <a:cs typeface="American Typewriter"/>
              </a:rPr>
              <a:t>shyamupa</a:t>
            </a:r>
            <a:r>
              <a:rPr lang="en-US" dirty="0">
                <a:latin typeface="American Typewriter"/>
                <a:cs typeface="American Typewriter"/>
              </a:rPr>
              <a:t>/</a:t>
            </a:r>
            <a:r>
              <a:rPr lang="en-US" dirty="0" err="1">
                <a:latin typeface="American Typewriter"/>
                <a:cs typeface="American Typewriter"/>
              </a:rPr>
              <a:t>biling</a:t>
            </a:r>
            <a:r>
              <a:rPr lang="en-US" dirty="0">
                <a:latin typeface="American Typewriter"/>
                <a:cs typeface="American Typewriter"/>
              </a:rPr>
              <a:t>-survey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16880762"/>
              </p:ext>
            </p:extLst>
          </p:nvPr>
        </p:nvGraphicFramePr>
        <p:xfrm>
          <a:off x="8269111" y="1912379"/>
          <a:ext cx="3146777" cy="193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36198959"/>
              </p:ext>
            </p:extLst>
          </p:nvPr>
        </p:nvGraphicFramePr>
        <p:xfrm>
          <a:off x="8168830" y="3610444"/>
          <a:ext cx="3543391" cy="199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19917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Cross-lingual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4912951" y="3139920"/>
            <a:ext cx="99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children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2584" y="2782253"/>
            <a:ext cx="94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enfants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7238" y="4373759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money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1455" y="4106141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argent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5109" y="1744502"/>
            <a:ext cx="41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loi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6682" y="15940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law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0891" y="2282609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life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3291" y="2435009"/>
            <a:ext cx="49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4761" y="1231795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monde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3441" y="1490552"/>
            <a:ext cx="74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world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7946" y="3851714"/>
            <a:ext cx="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7780" y="3580831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country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9759" y="3371726"/>
            <a:ext cx="56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war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86696" y="3302662"/>
            <a:ext cx="85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guerre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5433" y="4757346"/>
            <a:ext cx="81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peace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7833" y="4909746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paix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44740" y="4590023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energy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50591" y="5133146"/>
            <a:ext cx="95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energie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54735" y="1755472"/>
            <a:ext cx="89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market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07135" y="1907872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marche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4623" y="1097843"/>
            <a:ext cx="1680268" cy="1886879"/>
            <a:chOff x="8619067" y="1027287"/>
            <a:chExt cx="1680268" cy="1886879"/>
          </a:xfrm>
        </p:grpSpPr>
        <p:grpSp>
          <p:nvGrpSpPr>
            <p:cNvPr id="26" name="Group 25"/>
            <p:cNvGrpSpPr/>
            <p:nvPr/>
          </p:nvGrpSpPr>
          <p:grpSpPr>
            <a:xfrm>
              <a:off x="8845311" y="1855727"/>
              <a:ext cx="1276451" cy="1058439"/>
              <a:chOff x="2706978" y="1418282"/>
              <a:chExt cx="1276451" cy="1058439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706978" y="1426403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3081999" y="1428399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3428797" y="1430387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767241" y="1418282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Left Brace 26"/>
            <p:cNvSpPr/>
            <p:nvPr/>
          </p:nvSpPr>
          <p:spPr>
            <a:xfrm rot="5400000">
              <a:off x="9285110" y="959555"/>
              <a:ext cx="380999" cy="1509889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19067" y="1027287"/>
              <a:ext cx="1680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Vectors in L1</a:t>
              </a:r>
              <a:endParaRPr lang="en-US" sz="2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9290" y="3503905"/>
            <a:ext cx="1680268" cy="2029826"/>
            <a:chOff x="8703734" y="3433349"/>
            <a:chExt cx="1680268" cy="2029826"/>
          </a:xfrm>
        </p:grpSpPr>
        <p:grpSp>
          <p:nvGrpSpPr>
            <p:cNvPr id="58" name="Group 57"/>
            <p:cNvGrpSpPr/>
            <p:nvPr/>
          </p:nvGrpSpPr>
          <p:grpSpPr>
            <a:xfrm>
              <a:off x="8870712" y="3433349"/>
              <a:ext cx="1276451" cy="1058439"/>
              <a:chOff x="2706978" y="1418282"/>
              <a:chExt cx="1276451" cy="1058439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706978" y="1426403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83" name="Rounded Rectangle 82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3081999" y="1428399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428797" y="1430387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71" name="Rounded Rectangle 70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3767241" y="1418282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65" name="Rounded Rectangle 64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Left Brace 58"/>
            <p:cNvSpPr/>
            <p:nvPr/>
          </p:nvSpPr>
          <p:spPr>
            <a:xfrm rot="16200000">
              <a:off x="9327444" y="4021667"/>
              <a:ext cx="380999" cy="1509889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703734" y="5063065"/>
              <a:ext cx="1680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Vectors in L2</a:t>
              </a:r>
              <a:endParaRPr lang="en-US" sz="2000" dirty="0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2342444" y="2864557"/>
            <a:ext cx="1439334" cy="712941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535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on Cross-Lingual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b="1" dirty="0"/>
              <a:t>2012</a:t>
            </a:r>
            <a:r>
              <a:rPr lang="en-US" dirty="0"/>
              <a:t>) </a:t>
            </a:r>
            <a:r>
              <a:rPr lang="en-US" dirty="0" err="1"/>
              <a:t>Klementiev</a:t>
            </a:r>
            <a:r>
              <a:rPr lang="en-US" dirty="0"/>
              <a:t> et al. </a:t>
            </a:r>
            <a:r>
              <a:rPr lang="en-US" dirty="0" err="1" smtClean="0"/>
              <a:t>CoLING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b="1" dirty="0"/>
              <a:t>2013</a:t>
            </a:r>
            <a:r>
              <a:rPr lang="en-US" dirty="0" smtClean="0"/>
              <a:t>) </a:t>
            </a:r>
            <a:r>
              <a:rPr lang="en-US" dirty="0" err="1" smtClean="0"/>
              <a:t>Zou</a:t>
            </a:r>
            <a:r>
              <a:rPr lang="en-US" dirty="0" smtClean="0"/>
              <a:t> </a:t>
            </a:r>
            <a:r>
              <a:rPr lang="en-US" dirty="0"/>
              <a:t>et al. </a:t>
            </a:r>
            <a:r>
              <a:rPr lang="en-US" dirty="0" smtClean="0"/>
              <a:t>EMNLP, </a:t>
            </a:r>
            <a:r>
              <a:rPr lang="en-US" dirty="0" err="1"/>
              <a:t>Mikolov</a:t>
            </a:r>
            <a:r>
              <a:rPr lang="en-US" dirty="0"/>
              <a:t> et al. </a:t>
            </a:r>
            <a:r>
              <a:rPr lang="en-US" dirty="0" err="1"/>
              <a:t>Arxiv</a:t>
            </a:r>
            <a:endParaRPr lang="en-US" dirty="0"/>
          </a:p>
          <a:p>
            <a:r>
              <a:rPr lang="en-US" dirty="0"/>
              <a:t>(</a:t>
            </a:r>
            <a:r>
              <a:rPr lang="en-US" b="1" dirty="0"/>
              <a:t>2014</a:t>
            </a:r>
            <a:r>
              <a:rPr lang="en-US" dirty="0"/>
              <a:t>) Hermann et al. ACL, </a:t>
            </a:r>
            <a:r>
              <a:rPr lang="en-US" dirty="0" err="1"/>
              <a:t>Faruqui</a:t>
            </a:r>
            <a:r>
              <a:rPr lang="en-US" dirty="0"/>
              <a:t> et al. EACL, </a:t>
            </a:r>
            <a:r>
              <a:rPr lang="en-US" dirty="0" err="1"/>
              <a:t>Kocisky</a:t>
            </a:r>
            <a:r>
              <a:rPr lang="en-US" dirty="0"/>
              <a:t> et </a:t>
            </a:r>
            <a:r>
              <a:rPr lang="en-US" dirty="0" smtClean="0"/>
              <a:t>al. </a:t>
            </a:r>
            <a:r>
              <a:rPr lang="en-US" dirty="0"/>
              <a:t>ACL, </a:t>
            </a:r>
            <a:r>
              <a:rPr lang="en-US" dirty="0" err="1"/>
              <a:t>Chandar</a:t>
            </a:r>
            <a:r>
              <a:rPr lang="en-US" dirty="0"/>
              <a:t> et al. </a:t>
            </a:r>
            <a:r>
              <a:rPr lang="en-US" dirty="0" smtClean="0"/>
              <a:t>NIPS</a:t>
            </a:r>
          </a:p>
          <a:p>
            <a:r>
              <a:rPr lang="en-US" dirty="0" smtClean="0"/>
              <a:t>(</a:t>
            </a:r>
            <a:r>
              <a:rPr lang="en-US" b="1" dirty="0" smtClean="0"/>
              <a:t>2015</a:t>
            </a:r>
            <a:r>
              <a:rPr lang="en-US" dirty="0" smtClean="0"/>
              <a:t>) </a:t>
            </a:r>
            <a:r>
              <a:rPr lang="en-US" dirty="0" err="1" smtClean="0"/>
              <a:t>Camacho­Collados</a:t>
            </a:r>
            <a:r>
              <a:rPr lang="en-US" dirty="0" smtClean="0"/>
              <a:t> et al. ACL,</a:t>
            </a:r>
            <a:r>
              <a:rPr lang="nb-NO" dirty="0" smtClean="0"/>
              <a:t> Lu et al. NAACL, </a:t>
            </a:r>
            <a:r>
              <a:rPr lang="nb-NO" dirty="0" err="1" smtClean="0"/>
              <a:t>Luong</a:t>
            </a:r>
            <a:r>
              <a:rPr lang="nb-NO" dirty="0" smtClean="0"/>
              <a:t> et al. NAACL, </a:t>
            </a:r>
            <a:r>
              <a:rPr lang="nb-NO" dirty="0" err="1" smtClean="0"/>
              <a:t>Guows</a:t>
            </a:r>
            <a:r>
              <a:rPr lang="nb-NO" dirty="0" smtClean="0"/>
              <a:t> et al. ICML, </a:t>
            </a:r>
            <a:r>
              <a:rPr lang="nb-NO" dirty="0" err="1" smtClean="0"/>
              <a:t>Ishiwatari</a:t>
            </a:r>
            <a:r>
              <a:rPr lang="nb-NO" dirty="0" smtClean="0"/>
              <a:t> et al </a:t>
            </a:r>
            <a:r>
              <a:rPr lang="nb-NO" dirty="0" err="1" smtClean="0"/>
              <a:t>CoNLL</a:t>
            </a:r>
            <a:r>
              <a:rPr lang="nb-NO" dirty="0" smtClean="0"/>
              <a:t>, </a:t>
            </a:r>
            <a:r>
              <a:rPr lang="it-IT" dirty="0" err="1" smtClean="0"/>
              <a:t>Shi</a:t>
            </a:r>
            <a:r>
              <a:rPr lang="it-IT" dirty="0" smtClean="0"/>
              <a:t> et al, </a:t>
            </a:r>
            <a:r>
              <a:rPr lang="it-IT" dirty="0" err="1" smtClean="0"/>
              <a:t>Guo</a:t>
            </a:r>
            <a:r>
              <a:rPr lang="it-IT" dirty="0" smtClean="0"/>
              <a:t> et al, Gardner et al. EMNLP, </a:t>
            </a:r>
            <a:r>
              <a:rPr lang="it-IT" dirty="0" err="1" smtClean="0"/>
              <a:t>Coulmance</a:t>
            </a:r>
            <a:r>
              <a:rPr lang="it-IT" dirty="0" smtClean="0"/>
              <a:t> et al. EMNLP, </a:t>
            </a:r>
            <a:r>
              <a:rPr lang="it-IT" dirty="0" err="1" smtClean="0"/>
              <a:t>Vulic</a:t>
            </a:r>
            <a:r>
              <a:rPr lang="it-IT" dirty="0" smtClean="0"/>
              <a:t> et al. ACL</a:t>
            </a:r>
          </a:p>
          <a:p>
            <a:r>
              <a:rPr lang="it-IT" dirty="0"/>
              <a:t>(2016</a:t>
            </a:r>
            <a:r>
              <a:rPr lang="it-IT" dirty="0" smtClean="0"/>
              <a:t>) </a:t>
            </a:r>
            <a:r>
              <a:rPr lang="it-IT" dirty="0" err="1" smtClean="0"/>
              <a:t>Already</a:t>
            </a:r>
            <a:r>
              <a:rPr lang="it-IT" dirty="0" smtClean="0"/>
              <a:t> a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papers</a:t>
            </a:r>
            <a:r>
              <a:rPr lang="it-IT" dirty="0" smtClean="0"/>
              <a:t> in NAACL, ACL.</a:t>
            </a:r>
          </a:p>
          <a:p>
            <a:endParaRPr lang="nb-NO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3048460" y="4816595"/>
            <a:ext cx="6580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 smtClean="0"/>
              <a:t>Which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approach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best </a:t>
            </a:r>
            <a:r>
              <a:rPr lang="it-IT" sz="2400" b="1" dirty="0" err="1"/>
              <a:t>s</a:t>
            </a:r>
            <a:r>
              <a:rPr lang="it-IT" sz="2400" b="1" dirty="0" err="1" smtClean="0"/>
              <a:t>uited</a:t>
            </a:r>
            <a:r>
              <a:rPr lang="it-IT" sz="2400" b="1" dirty="0" smtClean="0"/>
              <a:t> for </a:t>
            </a:r>
            <a:r>
              <a:rPr lang="it-IT" sz="2400" b="1" dirty="0" err="1" smtClean="0"/>
              <a:t>my</a:t>
            </a:r>
            <a:r>
              <a:rPr lang="it-IT" sz="2400" b="1" dirty="0" smtClean="0"/>
              <a:t> task?</a:t>
            </a:r>
            <a:endParaRPr lang="it-IT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969833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Schema</a:t>
            </a:r>
          </a:p>
          <a:p>
            <a:endParaRPr lang="en-US" dirty="0" smtClean="0"/>
          </a:p>
          <a:p>
            <a:r>
              <a:rPr lang="en-US" dirty="0" smtClean="0"/>
              <a:t>Forms of Cross-lingual Supervision</a:t>
            </a:r>
          </a:p>
          <a:p>
            <a:endParaRPr lang="en-US" dirty="0"/>
          </a:p>
          <a:p>
            <a:r>
              <a:rPr lang="en-US" dirty="0" smtClean="0"/>
              <a:t>General Algorithm</a:t>
            </a:r>
          </a:p>
          <a:p>
            <a:endParaRPr lang="en-US" dirty="0" smtClean="0"/>
          </a:p>
          <a:p>
            <a:r>
              <a:rPr lang="en-US" dirty="0" smtClean="0"/>
              <a:t>Comparison Setup</a:t>
            </a:r>
          </a:p>
          <a:p>
            <a:endParaRPr lang="en-US" dirty="0"/>
          </a:p>
          <a:p>
            <a:r>
              <a:rPr lang="en-US" dirty="0" smtClean="0"/>
              <a:t>Results</a:t>
            </a:r>
          </a:p>
          <a:p>
            <a:endParaRPr lang="en-US" dirty="0"/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70867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Schema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7" name="Rounded Rectangle 6"/>
          <p:cNvSpPr/>
          <p:nvPr/>
        </p:nvSpPr>
        <p:spPr>
          <a:xfrm>
            <a:off x="2046112" y="2681112"/>
            <a:ext cx="2229556" cy="124177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Cross-lingual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Supervision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L1 and L2</a:t>
            </a:r>
            <a:endParaRPr lang="en-US" sz="24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04556" y="2706512"/>
            <a:ext cx="2173111" cy="124177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Cross-lingual Word Vector Model</a:t>
            </a:r>
            <a:endParaRPr lang="en-US" sz="24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72969" y="1349291"/>
            <a:ext cx="3099840" cy="6457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Helvetica Light"/>
                <a:cs typeface="Helvetica Light"/>
              </a:rPr>
              <a:t>Initial </a:t>
            </a:r>
            <a:r>
              <a:rPr lang="en-US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embedding (Optional)</a:t>
            </a:r>
            <a:br>
              <a:rPr lang="en-US" b="1" dirty="0" smtClean="0">
                <a:solidFill>
                  <a:srgbClr val="000000"/>
                </a:solidFill>
                <a:latin typeface="Helvetica Light"/>
                <a:cs typeface="Helvetica Light"/>
              </a:rPr>
            </a:br>
            <a:r>
              <a:rPr lang="en-US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W</a:t>
            </a:r>
            <a:endParaRPr lang="en-US" b="1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399894" y="4333959"/>
            <a:ext cx="3054459" cy="710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Helvetica Light"/>
                <a:cs typeface="Helvetica Light"/>
              </a:rPr>
              <a:t>Initial embedding (Optional)</a:t>
            </a:r>
            <a:br>
              <a:rPr lang="en-US" b="1" dirty="0">
                <a:solidFill>
                  <a:srgbClr val="000000"/>
                </a:solidFill>
                <a:latin typeface="Helvetica Light"/>
                <a:cs typeface="Helvetica Light"/>
              </a:rPr>
            </a:br>
            <a:r>
              <a:rPr lang="en-US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V</a:t>
            </a:r>
            <a:endParaRPr lang="en-US" b="1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cxnSp>
        <p:nvCxnSpPr>
          <p:cNvPr id="71" name="Straight Arrow Connector 70"/>
          <p:cNvCxnSpPr>
            <a:stCxn id="8" idx="3"/>
          </p:cNvCxnSpPr>
          <p:nvPr/>
        </p:nvCxnSpPr>
        <p:spPr>
          <a:xfrm flipV="1">
            <a:off x="7577667" y="2413000"/>
            <a:ext cx="1171222" cy="9144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" idx="3"/>
          </p:cNvCxnSpPr>
          <p:nvPr/>
        </p:nvCxnSpPr>
        <p:spPr>
          <a:xfrm>
            <a:off x="7577667" y="3327401"/>
            <a:ext cx="1270000" cy="6660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3"/>
            <a:endCxn id="8" idx="0"/>
          </p:cNvCxnSpPr>
          <p:nvPr/>
        </p:nvCxnSpPr>
        <p:spPr>
          <a:xfrm>
            <a:off x="5472809" y="1672167"/>
            <a:ext cx="1018303" cy="1034345"/>
          </a:xfrm>
          <a:prstGeom prst="curvedConnector2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9" idx="3"/>
            <a:endCxn id="8" idx="2"/>
          </p:cNvCxnSpPr>
          <p:nvPr/>
        </p:nvCxnSpPr>
        <p:spPr>
          <a:xfrm flipV="1">
            <a:off x="5454353" y="3948289"/>
            <a:ext cx="1036759" cy="740833"/>
          </a:xfrm>
          <a:prstGeom prst="curvedConnector2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" idx="3"/>
            <a:endCxn id="8" idx="1"/>
          </p:cNvCxnSpPr>
          <p:nvPr/>
        </p:nvCxnSpPr>
        <p:spPr>
          <a:xfrm>
            <a:off x="4275668" y="3302001"/>
            <a:ext cx="1128888" cy="254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619067" y="1027287"/>
            <a:ext cx="1680268" cy="1886879"/>
            <a:chOff x="8619067" y="1027287"/>
            <a:chExt cx="1680268" cy="1886879"/>
          </a:xfrm>
        </p:grpSpPr>
        <p:grpSp>
          <p:nvGrpSpPr>
            <p:cNvPr id="38" name="Group 37"/>
            <p:cNvGrpSpPr/>
            <p:nvPr/>
          </p:nvGrpSpPr>
          <p:grpSpPr>
            <a:xfrm>
              <a:off x="8845311" y="1855727"/>
              <a:ext cx="1276451" cy="1058439"/>
              <a:chOff x="2706978" y="1418282"/>
              <a:chExt cx="1276451" cy="105843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706978" y="1426403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3081999" y="1428399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428797" y="1430387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3767241" y="1418282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3" name="Left Brace 72"/>
            <p:cNvSpPr/>
            <p:nvPr/>
          </p:nvSpPr>
          <p:spPr>
            <a:xfrm rot="5400000">
              <a:off x="9270999" y="959555"/>
              <a:ext cx="380999" cy="1509889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619067" y="1027287"/>
              <a:ext cx="1680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Vectors in L1</a:t>
              </a:r>
              <a:endParaRPr lang="en-US" sz="2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03734" y="3433349"/>
            <a:ext cx="1680268" cy="2029826"/>
            <a:chOff x="8703734" y="3433349"/>
            <a:chExt cx="1680268" cy="2029826"/>
          </a:xfrm>
        </p:grpSpPr>
        <p:grpSp>
          <p:nvGrpSpPr>
            <p:cNvPr id="39" name="Group 38"/>
            <p:cNvGrpSpPr/>
            <p:nvPr/>
          </p:nvGrpSpPr>
          <p:grpSpPr>
            <a:xfrm>
              <a:off x="8870712" y="3433349"/>
              <a:ext cx="1276451" cy="1058439"/>
              <a:chOff x="2706978" y="1418282"/>
              <a:chExt cx="1276451" cy="1058439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2706978" y="1426403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3081999" y="1428399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56" name="Rounded Rectangle 55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3428797" y="1430387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3767241" y="1418282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6" name="Left Brace 75"/>
            <p:cNvSpPr/>
            <p:nvPr/>
          </p:nvSpPr>
          <p:spPr>
            <a:xfrm rot="16200000">
              <a:off x="9327444" y="4021667"/>
              <a:ext cx="380999" cy="1509889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703734" y="5063065"/>
              <a:ext cx="1680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Vectors in L2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8388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8" grpId="1" animBg="1"/>
      <p:bldP spid="6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909734" y="2424287"/>
            <a:ext cx="2878666" cy="26105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72556" y="1397000"/>
            <a:ext cx="5404555" cy="860779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Decreasing Cost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62889" y="2412999"/>
            <a:ext cx="18951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(You, t’)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(Love, </a:t>
            </a:r>
            <a:r>
              <a:rPr lang="en-US" sz="2400" dirty="0" err="1" smtClean="0"/>
              <a:t>aime</a:t>
            </a:r>
            <a:r>
              <a:rPr lang="en-US" sz="2400" dirty="0" smtClean="0"/>
              <a:t>)</a:t>
            </a: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(I, je)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7086879" y="4563532"/>
            <a:ext cx="7534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word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09223" y="2441222"/>
            <a:ext cx="2878666" cy="26105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578556" y="2579511"/>
            <a:ext cx="2413000" cy="1382889"/>
            <a:chOff x="578556" y="2579511"/>
            <a:chExt cx="2413000" cy="1382889"/>
          </a:xfrm>
        </p:grpSpPr>
        <p:grpSp>
          <p:nvGrpSpPr>
            <p:cNvPr id="23" name="Group 22"/>
            <p:cNvGrpSpPr/>
            <p:nvPr/>
          </p:nvGrpSpPr>
          <p:grpSpPr>
            <a:xfrm>
              <a:off x="578556" y="2579511"/>
              <a:ext cx="2413000" cy="1382889"/>
              <a:chOff x="578556" y="2579511"/>
              <a:chExt cx="2413000" cy="1382889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581379" y="2582333"/>
                <a:ext cx="479777" cy="4656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Je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78556" y="3482622"/>
                <a:ext cx="479777" cy="4656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I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86935" y="2579511"/>
                <a:ext cx="592666" cy="4656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t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’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102556" y="2579511"/>
                <a:ext cx="889000" cy="4656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aime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1286935" y="3482622"/>
                <a:ext cx="761999" cy="4656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love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102557" y="3496733"/>
                <a:ext cx="694266" cy="4656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You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50" name="Straight Connector 49"/>
            <p:cNvCxnSpPr>
              <a:stCxn id="17" idx="2"/>
              <a:endCxn id="18" idx="0"/>
            </p:cNvCxnSpPr>
            <p:nvPr/>
          </p:nvCxnSpPr>
          <p:spPr>
            <a:xfrm flipH="1">
              <a:off x="818445" y="3048000"/>
              <a:ext cx="2823" cy="434622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0" idx="2"/>
              <a:endCxn id="21" idx="0"/>
            </p:cNvCxnSpPr>
            <p:nvPr/>
          </p:nvCxnSpPr>
          <p:spPr>
            <a:xfrm flipH="1">
              <a:off x="1667935" y="3045178"/>
              <a:ext cx="879121" cy="437444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9" idx="2"/>
              <a:endCxn id="22" idx="0"/>
            </p:cNvCxnSpPr>
            <p:nvPr/>
          </p:nvCxnSpPr>
          <p:spPr>
            <a:xfrm>
              <a:off x="1583268" y="3045178"/>
              <a:ext cx="866422" cy="451555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54453" y="4456288"/>
            <a:ext cx="208665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</a:t>
            </a:r>
            <a:r>
              <a:rPr lang="en-US" sz="2000" dirty="0" smtClean="0"/>
              <a:t>ord + sentence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Cross-lingual Supervision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9" name="TextBox 8"/>
          <p:cNvSpPr txBox="1"/>
          <p:nvPr/>
        </p:nvSpPr>
        <p:spPr>
          <a:xfrm>
            <a:off x="809211" y="5404556"/>
            <a:ext cx="186744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BiSkip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err="1" smtClean="0"/>
              <a:t>Luong</a:t>
            </a:r>
            <a:r>
              <a:rPr lang="en-US" sz="2000" dirty="0" smtClean="0"/>
              <a:t> et al. 15</a:t>
            </a:r>
          </a:p>
          <a:p>
            <a:pPr algn="ctr"/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1475" y="5415845"/>
            <a:ext cx="2209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BiCVM</a:t>
            </a:r>
            <a:endParaRPr lang="en-US" sz="2800" dirty="0" smtClean="0"/>
          </a:p>
          <a:p>
            <a:pPr algn="ctr"/>
            <a:r>
              <a:rPr lang="en-US" sz="2000" dirty="0" smtClean="0"/>
              <a:t>Hermann et al. 14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6715" y="5398911"/>
            <a:ext cx="2038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BiCCA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err="1" smtClean="0"/>
              <a:t>Faruqui</a:t>
            </a:r>
            <a:r>
              <a:rPr lang="en-US" sz="2000" dirty="0" smtClean="0"/>
              <a:t> et al. 14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9184509" y="5410200"/>
            <a:ext cx="1713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BiVCD</a:t>
            </a:r>
            <a:endParaRPr lang="en-US" sz="2800" dirty="0" smtClean="0"/>
          </a:p>
          <a:p>
            <a:pPr algn="ctr"/>
            <a:r>
              <a:rPr lang="en-US" sz="2000" dirty="0" err="1" smtClean="0"/>
              <a:t>Vulic</a:t>
            </a:r>
            <a:r>
              <a:rPr lang="en-US" sz="2000" dirty="0" smtClean="0"/>
              <a:t> et al. 15</a:t>
            </a:r>
            <a:endParaRPr lang="en-US" sz="20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3739445" y="2596444"/>
            <a:ext cx="1636889" cy="1351846"/>
            <a:chOff x="3739445" y="2596444"/>
            <a:chExt cx="1636889" cy="1351846"/>
          </a:xfrm>
        </p:grpSpPr>
        <p:grpSp>
          <p:nvGrpSpPr>
            <p:cNvPr id="42" name="Group 41"/>
            <p:cNvGrpSpPr/>
            <p:nvPr/>
          </p:nvGrpSpPr>
          <p:grpSpPr>
            <a:xfrm>
              <a:off x="3739445" y="2596444"/>
              <a:ext cx="1636889" cy="1351846"/>
              <a:chOff x="3739445" y="2596444"/>
              <a:chExt cx="1636889" cy="135184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739445" y="2596444"/>
                <a:ext cx="1636889" cy="4656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Je t’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aime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3750733" y="3482623"/>
                <a:ext cx="1625600" cy="4656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I love you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1" name="Straight Connector 60"/>
            <p:cNvCxnSpPr>
              <a:stCxn id="30" idx="2"/>
              <a:endCxn id="31" idx="0"/>
            </p:cNvCxnSpPr>
            <p:nvPr/>
          </p:nvCxnSpPr>
          <p:spPr>
            <a:xfrm>
              <a:off x="4557890" y="3062111"/>
              <a:ext cx="5643" cy="420512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9073446" y="2480734"/>
            <a:ext cx="2441222" cy="1578659"/>
            <a:chOff x="9073446" y="2480734"/>
            <a:chExt cx="2441222" cy="1578659"/>
          </a:xfrm>
        </p:grpSpPr>
        <p:grpSp>
          <p:nvGrpSpPr>
            <p:cNvPr id="43" name="Group 42"/>
            <p:cNvGrpSpPr/>
            <p:nvPr/>
          </p:nvGrpSpPr>
          <p:grpSpPr>
            <a:xfrm>
              <a:off x="9073446" y="2480734"/>
              <a:ext cx="2441222" cy="1578659"/>
              <a:chOff x="3347157" y="2511778"/>
              <a:chExt cx="2441222" cy="1578659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3347157" y="2511778"/>
                <a:ext cx="2441222" cy="46566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Bonjour! Je t’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aime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373513" y="3340476"/>
                <a:ext cx="2380041" cy="74996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Hello! How are you? I love you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5" name="Straight Connector 64"/>
            <p:cNvCxnSpPr>
              <a:stCxn id="44" idx="2"/>
              <a:endCxn id="45" idx="0"/>
            </p:cNvCxnSpPr>
            <p:nvPr/>
          </p:nvCxnSpPr>
          <p:spPr>
            <a:xfrm flipH="1">
              <a:off x="10289823" y="2946401"/>
              <a:ext cx="4234" cy="363031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890261" y="4425244"/>
            <a:ext cx="122561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sentence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9585136" y="4419600"/>
            <a:ext cx="131102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document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72822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10" grpId="0" animBg="1"/>
      <p:bldP spid="10" grpId="1" animBg="1"/>
      <p:bldP spid="64" grpId="0"/>
      <p:bldP spid="36" grpId="0" animBg="1"/>
      <p:bldP spid="5" grpId="0" animBg="1"/>
      <p:bldP spid="5" grpId="1" animBg="1"/>
      <p:bldP spid="34" grpId="0" animBg="1"/>
      <p:bldP spid="9" grpId="0"/>
      <p:bldP spid="14" grpId="0"/>
      <p:bldP spid="15" grpId="0"/>
      <p:bldP spid="16" grpId="0"/>
      <p:bldP spid="35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84" y="958145"/>
            <a:ext cx="3822700" cy="4826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5" y="1972731"/>
            <a:ext cx="10058400" cy="457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65974" y="3510650"/>
            <a:ext cx="5092829" cy="2959484"/>
            <a:chOff x="352777" y="1006123"/>
            <a:chExt cx="4662014" cy="2628215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88" y="2558345"/>
              <a:ext cx="4614334" cy="592782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89" y="3344334"/>
              <a:ext cx="4647902" cy="290004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123" y="1006123"/>
              <a:ext cx="4243211" cy="582933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77" y="1646181"/>
              <a:ext cx="4261555" cy="64969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856110" y="3915123"/>
            <a:ext cx="5799666" cy="1672873"/>
            <a:chOff x="6306256" y="3689350"/>
            <a:chExt cx="5713156" cy="1336978"/>
          </a:xfrm>
        </p:grpSpPr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443" y="4624917"/>
              <a:ext cx="4995333" cy="401411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578" y="3689350"/>
              <a:ext cx="2390423" cy="298803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256" y="4126793"/>
              <a:ext cx="5713156" cy="360539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73" y="4632673"/>
            <a:ext cx="5421771" cy="743656"/>
          </a:xfrm>
          <a:prstGeom prst="rect">
            <a:avLst/>
          </a:prstGeom>
        </p:spPr>
      </p:pic>
      <p:pic>
        <p:nvPicPr>
          <p:cNvPr id="21" name="Picture 20" descr="supervision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44" y="3852331"/>
            <a:ext cx="3089729" cy="1663700"/>
          </a:xfrm>
          <a:prstGeom prst="rect">
            <a:avLst/>
          </a:prstGeom>
        </p:spPr>
      </p:pic>
      <p:pic>
        <p:nvPicPr>
          <p:cNvPr id="22" name="Picture 21" descr="supervision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47" y="3984310"/>
            <a:ext cx="1974852" cy="1665071"/>
          </a:xfrm>
          <a:prstGeom prst="rect">
            <a:avLst/>
          </a:prstGeom>
        </p:spPr>
      </p:pic>
      <p:pic>
        <p:nvPicPr>
          <p:cNvPr id="23" name="Picture 22" descr="supervision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43" y="3756922"/>
            <a:ext cx="2434793" cy="2251035"/>
          </a:xfrm>
          <a:prstGeom prst="rect">
            <a:avLst/>
          </a:prstGeom>
        </p:spPr>
      </p:pic>
      <p:pic>
        <p:nvPicPr>
          <p:cNvPr id="24" name="Picture 23" descr="supervision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3" y="4007552"/>
            <a:ext cx="3682997" cy="175824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90444" y="3612437"/>
            <a:ext cx="6491111" cy="2794705"/>
            <a:chOff x="6729589" y="205317"/>
            <a:chExt cx="7988300" cy="3266722"/>
          </a:xfrm>
        </p:grpSpPr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589" y="908051"/>
              <a:ext cx="7988300" cy="469900"/>
            </a:xfrm>
            <a:prstGeom prst="rect">
              <a:avLst/>
            </a:prstGeom>
          </p:spPr>
        </p:pic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0066" y="205317"/>
              <a:ext cx="5054600" cy="520700"/>
            </a:xfrm>
            <a:prstGeom prst="rect">
              <a:avLst/>
            </a:prstGeom>
          </p:spPr>
        </p:pic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0889" y="1500717"/>
              <a:ext cx="7010400" cy="4699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0617" y="2087739"/>
              <a:ext cx="6896100" cy="13843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978403" y="2483556"/>
            <a:ext cx="2080843" cy="735952"/>
            <a:chOff x="4978403" y="2483556"/>
            <a:chExt cx="2080843" cy="735952"/>
          </a:xfrm>
        </p:grpSpPr>
        <p:sp>
          <p:nvSpPr>
            <p:cNvPr id="26" name="Left Brace 25"/>
            <p:cNvSpPr/>
            <p:nvPr/>
          </p:nvSpPr>
          <p:spPr>
            <a:xfrm rot="16200000">
              <a:off x="5813777" y="1919111"/>
              <a:ext cx="380999" cy="1509889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78403" y="2819398"/>
              <a:ext cx="20808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Mono. Obj. of L1</a:t>
              </a:r>
              <a:endParaRPr lang="en-US" sz="2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067804" y="2523067"/>
            <a:ext cx="2222984" cy="806507"/>
            <a:chOff x="9067804" y="2523067"/>
            <a:chExt cx="2222984" cy="806507"/>
          </a:xfrm>
        </p:grpSpPr>
        <p:sp>
          <p:nvSpPr>
            <p:cNvPr id="28" name="Left Brace 27"/>
            <p:cNvSpPr/>
            <p:nvPr/>
          </p:nvSpPr>
          <p:spPr>
            <a:xfrm rot="16200000">
              <a:off x="10016066" y="1958622"/>
              <a:ext cx="380999" cy="1509889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67804" y="2929464"/>
              <a:ext cx="22229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Cross-lingual Obj.</a:t>
              </a:r>
              <a:endParaRPr lang="en-US" sz="2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51137" y="2523067"/>
            <a:ext cx="2080843" cy="792397"/>
            <a:chOff x="6951137" y="2523067"/>
            <a:chExt cx="2080843" cy="792397"/>
          </a:xfrm>
        </p:grpSpPr>
        <p:sp>
          <p:nvSpPr>
            <p:cNvPr id="27" name="Left Brace 26"/>
            <p:cNvSpPr/>
            <p:nvPr/>
          </p:nvSpPr>
          <p:spPr>
            <a:xfrm rot="16200000">
              <a:off x="7842955" y="1958622"/>
              <a:ext cx="380999" cy="1509889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51137" y="2915354"/>
              <a:ext cx="20808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Mono. Obj. of L2</a:t>
              </a:r>
              <a:endParaRPr lang="en-US" sz="2000" dirty="0"/>
            </a:p>
          </p:txBody>
        </p:sp>
      </p:grpSp>
      <p:sp>
        <p:nvSpPr>
          <p:cNvPr id="99" name="Left Brace 98"/>
          <p:cNvSpPr/>
          <p:nvPr/>
        </p:nvSpPr>
        <p:spPr>
          <a:xfrm rot="16200000">
            <a:off x="1386371" y="2359279"/>
            <a:ext cx="262707" cy="777582"/>
          </a:xfrm>
          <a:prstGeom prst="leftBrace">
            <a:avLst>
              <a:gd name="adj1" fmla="val 9782"/>
              <a:gd name="adj2" fmla="val 50000"/>
            </a:avLst>
          </a:prstGeom>
          <a:ln w="381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601135" y="2971798"/>
            <a:ext cx="1779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Vectors for L1</a:t>
            </a:r>
            <a:endParaRPr lang="en-US" sz="2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430869" y="1162753"/>
            <a:ext cx="1779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Vectors for L2</a:t>
            </a:r>
            <a:endParaRPr lang="en-US" sz="2000" dirty="0"/>
          </a:p>
        </p:txBody>
      </p:sp>
      <p:sp>
        <p:nvSpPr>
          <p:cNvPr id="103" name="Left Brace 102"/>
          <p:cNvSpPr/>
          <p:nvPr/>
        </p:nvSpPr>
        <p:spPr>
          <a:xfrm rot="5400000">
            <a:off x="2262618" y="1341205"/>
            <a:ext cx="314875" cy="774813"/>
          </a:xfrm>
          <a:prstGeom prst="leftBrace">
            <a:avLst>
              <a:gd name="adj1" fmla="val 9782"/>
              <a:gd name="adj2" fmla="val 50000"/>
            </a:avLst>
          </a:prstGeom>
          <a:ln w="381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577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100" grpId="0"/>
      <p:bldP spid="100" grpId="1"/>
      <p:bldP spid="102" grpId="0"/>
      <p:bldP spid="102" grpId="1"/>
      <p:bldP spid="103" grpId="0" animBg="1"/>
      <p:bldP spid="10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compare on</a:t>
            </a:r>
          </a:p>
          <a:p>
            <a:pPr lvl="1"/>
            <a:r>
              <a:rPr lang="en-US" dirty="0" smtClean="0"/>
              <a:t>Mono-lingual Word Similarity</a:t>
            </a:r>
          </a:p>
          <a:p>
            <a:pPr lvl="1"/>
            <a:r>
              <a:rPr lang="en-US" dirty="0" smtClean="0"/>
              <a:t>Cross-lingual Dictionary Induction</a:t>
            </a:r>
          </a:p>
          <a:p>
            <a:pPr lvl="1"/>
            <a:r>
              <a:rPr lang="en-US" dirty="0" smtClean="0"/>
              <a:t>Cross-lingual Document Classification</a:t>
            </a:r>
          </a:p>
          <a:p>
            <a:pPr lvl="1"/>
            <a:r>
              <a:rPr lang="en-US" dirty="0"/>
              <a:t>Cross-lingual </a:t>
            </a:r>
            <a:r>
              <a:rPr lang="en-US" dirty="0" smtClean="0"/>
              <a:t>Dependency Parsing</a:t>
            </a:r>
          </a:p>
          <a:p>
            <a:r>
              <a:rPr lang="en-US" dirty="0" smtClean="0"/>
              <a:t>All models trained using parallel data for 4 languages – DE, FR, SV, ZH</a:t>
            </a:r>
          </a:p>
          <a:p>
            <a:r>
              <a:rPr lang="en-US" dirty="0" smtClean="0"/>
              <a:t>We select parameters by picking the setting </a:t>
            </a:r>
            <a:r>
              <a:rPr lang="en-US" dirty="0"/>
              <a:t>which did best on an average across all tasks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42787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Mono-lingual Word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</a:t>
            </a:r>
            <a:r>
              <a:rPr lang="en-US" dirty="0"/>
              <a:t>E</a:t>
            </a:r>
            <a:r>
              <a:rPr lang="en-US" dirty="0" smtClean="0"/>
              <a:t>nglish </a:t>
            </a:r>
            <a:r>
              <a:rPr lang="en-US" dirty="0" err="1" smtClean="0"/>
              <a:t>embeddings</a:t>
            </a:r>
            <a:r>
              <a:rPr lang="en-US" dirty="0" smtClean="0"/>
              <a:t> obtained from cross-lingual training better than those obtained from monolingual training?</a:t>
            </a:r>
          </a:p>
          <a:p>
            <a:endParaRPr lang="en-US" dirty="0" smtClean="0"/>
          </a:p>
          <a:p>
            <a:r>
              <a:rPr lang="en-US" dirty="0" smtClean="0"/>
              <a:t>Evaluated using</a:t>
            </a:r>
          </a:p>
          <a:p>
            <a:pPr lvl="1"/>
            <a:r>
              <a:rPr lang="en-US" b="1" u="sng" dirty="0" smtClean="0"/>
              <a:t>Simlex-999</a:t>
            </a:r>
            <a:r>
              <a:rPr lang="en-US" dirty="0"/>
              <a:t> </a:t>
            </a:r>
            <a:r>
              <a:rPr lang="en-US" dirty="0" smtClean="0"/>
              <a:t>- a standard word similarity dataset </a:t>
            </a:r>
            <a:endParaRPr lang="en-US" u="sng" dirty="0" smtClean="0"/>
          </a:p>
          <a:p>
            <a:pPr lvl="1"/>
            <a:r>
              <a:rPr lang="en-US" b="1" u="sng" dirty="0" err="1" smtClean="0"/>
              <a:t>Qvec</a:t>
            </a:r>
            <a:r>
              <a:rPr lang="en-US" dirty="0"/>
              <a:t> </a:t>
            </a:r>
            <a:r>
              <a:rPr lang="en-US" dirty="0" smtClean="0"/>
              <a:t>- an intrinsic embedding evaluation, which is shown to correlate with linguistic information.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87381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DANR@YOZKPGTFUVWXY5MI" val="2971"/>
  <p:tag name="FIRSTDANR@EKFAUQOFUVWYY57I" val="3619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newccg">
  <a:themeElements>
    <a:clrScheme name="vasin_CCG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newccg" id="{5E12AECA-5A11-8445-9C72-4760C2092BA7}" vid="{38CCF428-7767-354E-ABC3-FABC69C819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newccg.potx</Template>
  <TotalTime>48984</TotalTime>
  <Words>908</Words>
  <Application>Microsoft Macintosh PowerPoint</Application>
  <PresentationFormat>Custom</PresentationFormat>
  <Paragraphs>239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newccg</vt:lpstr>
      <vt:lpstr>Cross-lingual Models of Word Embeddings: An Empirical Comparison </vt:lpstr>
      <vt:lpstr>Cross-lingual Embeddings</vt:lpstr>
      <vt:lpstr>Works on Cross-Lingual Embeddings</vt:lpstr>
      <vt:lpstr>Overview of The Talk</vt:lpstr>
      <vt:lpstr>General Schema</vt:lpstr>
      <vt:lpstr>Forms of Cross-lingual Supervision</vt:lpstr>
      <vt:lpstr>General Algorithm</vt:lpstr>
      <vt:lpstr>Comparison Setup</vt:lpstr>
      <vt:lpstr>Mono-lingual Word Similarity</vt:lpstr>
      <vt:lpstr>Mono-lingual Word Similarity</vt:lpstr>
      <vt:lpstr>Cross-lingual Dictionary Induction</vt:lpstr>
      <vt:lpstr>Results</vt:lpstr>
      <vt:lpstr>Cross-lingual Document Classification</vt:lpstr>
      <vt:lpstr>Results</vt:lpstr>
      <vt:lpstr>Cross-Lingual Dependency Parsing</vt:lpstr>
      <vt:lpstr>Results</vt:lpstr>
      <vt:lpstr>Conclusion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CCMs</dc:title>
  <dc:subject>Talk at CMU, April 2010</dc:subject>
  <dc:creator>Dan Roth</dc:creator>
  <cp:lastModifiedBy>Shyam Upadhyay</cp:lastModifiedBy>
  <cp:revision>1642</cp:revision>
  <dcterms:created xsi:type="dcterms:W3CDTF">2004-04-28T22:21:11Z</dcterms:created>
  <dcterms:modified xsi:type="dcterms:W3CDTF">2017-01-05T15:29:31Z</dcterms:modified>
</cp:coreProperties>
</file>