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90" r:id="rId2"/>
    <p:sldId id="284" r:id="rId3"/>
    <p:sldId id="299" r:id="rId4"/>
    <p:sldId id="305" r:id="rId5"/>
    <p:sldId id="306" r:id="rId6"/>
    <p:sldId id="280" r:id="rId7"/>
    <p:sldId id="303" r:id="rId8"/>
    <p:sldId id="307" r:id="rId9"/>
    <p:sldId id="298" r:id="rId10"/>
    <p:sldId id="313" r:id="rId11"/>
    <p:sldId id="293" r:id="rId12"/>
    <p:sldId id="314" r:id="rId13"/>
    <p:sldId id="311" r:id="rId14"/>
    <p:sldId id="308" r:id="rId15"/>
    <p:sldId id="302" r:id="rId16"/>
    <p:sldId id="294" r:id="rId17"/>
    <p:sldId id="295" r:id="rId18"/>
    <p:sldId id="300" r:id="rId19"/>
    <p:sldId id="301" r:id="rId20"/>
    <p:sldId id="304" r:id="rId21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71908A6-2217-BA41-8BB5-253EDB9E953B}">
          <p14:sldIdLst>
            <p14:sldId id="290"/>
            <p14:sldId id="284"/>
            <p14:sldId id="299"/>
            <p14:sldId id="305"/>
            <p14:sldId id="306"/>
            <p14:sldId id="280"/>
            <p14:sldId id="303"/>
            <p14:sldId id="307"/>
            <p14:sldId id="298"/>
            <p14:sldId id="313"/>
            <p14:sldId id="293"/>
            <p14:sldId id="314"/>
            <p14:sldId id="311"/>
            <p14:sldId id="308"/>
            <p14:sldId id="302"/>
            <p14:sldId id="294"/>
            <p14:sldId id="295"/>
            <p14:sldId id="300"/>
            <p14:sldId id="301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DC1"/>
    <a:srgbClr val="00FFFF"/>
    <a:srgbClr val="66CCFF"/>
    <a:srgbClr val="EA8A2A"/>
    <a:srgbClr val="00CC00"/>
    <a:srgbClr val="66FFFF"/>
    <a:srgbClr val="D9D9D9"/>
    <a:srgbClr val="2E3436"/>
    <a:srgbClr val="99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2266" autoAdjust="0"/>
  </p:normalViewPr>
  <p:slideViewPr>
    <p:cSldViewPr snapToGrid="0">
      <p:cViewPr>
        <p:scale>
          <a:sx n="90" d="100"/>
          <a:sy n="90" d="100"/>
        </p:scale>
        <p:origin x="-1288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6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05F590E-4CFF-415B-B902-A5059654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07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B02114A-5BCE-4C86-B20E-5F5BFDE6D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7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4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0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55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0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67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14809-D6A2-1240-AFA9-EEE3B8FEB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3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9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8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9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5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8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1945427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199" y="3386053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UPenn_logo.sv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08" y="5778616"/>
            <a:ext cx="2717376" cy="874655"/>
          </a:xfrm>
          <a:prstGeom prst="rect">
            <a:avLst/>
          </a:prstGeom>
        </p:spPr>
      </p:pic>
      <p:pic>
        <p:nvPicPr>
          <p:cNvPr id="24" name="Picture 23" descr="Research@Google_logo_DE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44" y="5708798"/>
            <a:ext cx="6256424" cy="8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13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8992-FF6C-4D70-B326-58185E6C3B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516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C86E-A408-4D2F-B178-5E7D78CE0F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74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EA8A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86901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D4A1-0A1E-42F2-A433-D32E2BB71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471896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3372" y="6509657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3E38CE9-9E1F-4EEF-99C0-74E001381A4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98502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altLang="zh-TW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EA8A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hot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58" y="0"/>
            <a:ext cx="804333" cy="804333"/>
          </a:xfrm>
          <a:prstGeom prst="rect">
            <a:avLst/>
          </a:prstGeom>
        </p:spPr>
      </p:pic>
      <p:pic>
        <p:nvPicPr>
          <p:cNvPr id="4" name="Picture 3" descr="the-google-brain-teams-approach-to-research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77" y="23906"/>
            <a:ext cx="765081" cy="760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1" r:id="rId3"/>
    <p:sldLayoutId id="2147483735" r:id="rId4"/>
    <p:sldLayoutId id="2147483734" r:id="rId5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13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58" y="728343"/>
            <a:ext cx="10363200" cy="1362075"/>
          </a:xfrm>
        </p:spPr>
        <p:txBody>
          <a:bodyPr/>
          <a:lstStyle/>
          <a:p>
            <a:pPr algn="ctr"/>
            <a:r>
              <a:rPr lang="en-US" sz="3600" dirty="0" smtClean="0"/>
              <a:t>(Almost) Zero-Shot Cross-lingual Spoken Language Understanding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63" y="3022175"/>
            <a:ext cx="9453115" cy="2193012"/>
          </a:xfrm>
        </p:spPr>
        <p:txBody>
          <a:bodyPr/>
          <a:lstStyle/>
          <a:p>
            <a:r>
              <a:rPr lang="en-US" sz="2400" dirty="0"/>
              <a:t>Shyam </a:t>
            </a:r>
            <a:r>
              <a:rPr lang="en-US" sz="2400" dirty="0" smtClean="0"/>
              <a:t>Upadhyay (University of Pennsylvania)</a:t>
            </a:r>
            <a:endParaRPr lang="en-US" sz="2400" dirty="0"/>
          </a:p>
          <a:p>
            <a:r>
              <a:rPr lang="en-US" sz="2400" dirty="0" err="1" smtClean="0"/>
              <a:t>Manaal</a:t>
            </a:r>
            <a:r>
              <a:rPr lang="en-US" sz="2400" dirty="0" smtClean="0"/>
              <a:t> </a:t>
            </a:r>
            <a:r>
              <a:rPr lang="en-US" sz="2400" dirty="0" err="1" smtClean="0"/>
              <a:t>Faruqui</a:t>
            </a:r>
            <a:r>
              <a:rPr lang="en-US" sz="2400" dirty="0" smtClean="0"/>
              <a:t> (Google Research)</a:t>
            </a:r>
          </a:p>
          <a:p>
            <a:r>
              <a:rPr lang="en-US" sz="2400" dirty="0" err="1" smtClean="0"/>
              <a:t>Gokhan</a:t>
            </a:r>
            <a:r>
              <a:rPr lang="en-US" sz="2400" dirty="0" smtClean="0"/>
              <a:t> </a:t>
            </a:r>
            <a:r>
              <a:rPr lang="en-US" sz="2400" dirty="0" err="1" smtClean="0"/>
              <a:t>Tür</a:t>
            </a:r>
            <a:r>
              <a:rPr lang="en-US" sz="2400" dirty="0" smtClean="0"/>
              <a:t> </a:t>
            </a:r>
            <a:r>
              <a:rPr lang="en-US" sz="2400" dirty="0"/>
              <a:t>(Google Research)</a:t>
            </a:r>
            <a:endParaRPr lang="en-US" sz="2400" dirty="0" smtClean="0"/>
          </a:p>
          <a:p>
            <a:r>
              <a:rPr lang="en-US" sz="2400" dirty="0" err="1" smtClean="0"/>
              <a:t>Dilek</a:t>
            </a:r>
            <a:r>
              <a:rPr lang="en-US" sz="2400" dirty="0" smtClean="0"/>
              <a:t> </a:t>
            </a:r>
            <a:r>
              <a:rPr lang="en-US" sz="2400" dirty="0" err="1" smtClean="0"/>
              <a:t>Hakkani-Tür</a:t>
            </a:r>
            <a:r>
              <a:rPr lang="en-US" sz="2400" dirty="0" smtClean="0"/>
              <a:t> </a:t>
            </a:r>
            <a:r>
              <a:rPr lang="en-US" sz="2400" dirty="0"/>
              <a:t>(Google Research)</a:t>
            </a:r>
            <a:endParaRPr lang="en-US" sz="2400" dirty="0" smtClean="0"/>
          </a:p>
          <a:p>
            <a:r>
              <a:rPr lang="en-US" sz="2400" dirty="0"/>
              <a:t>Larry Heck </a:t>
            </a:r>
            <a:r>
              <a:rPr lang="en-US" sz="2400" dirty="0" smtClean="0"/>
              <a:t>(Samsung Research</a:t>
            </a:r>
            <a:r>
              <a:rPr lang="en-US" sz="24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4875" y="427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97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89" y="913192"/>
            <a:ext cx="11288889" cy="4484915"/>
          </a:xfrm>
        </p:spPr>
        <p:txBody>
          <a:bodyPr/>
          <a:lstStyle/>
          <a:p>
            <a:r>
              <a:rPr lang="en-US" dirty="0" smtClean="0"/>
              <a:t>Target Languages: Hindi and Turkish.</a:t>
            </a:r>
          </a:p>
          <a:p>
            <a:endParaRPr lang="en-US" sz="1800" dirty="0"/>
          </a:p>
          <a:p>
            <a:r>
              <a:rPr lang="en-US" dirty="0" smtClean="0"/>
              <a:t>Test utterances and 600 train utterances from English ATIS were translated by native speakers.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Bilingual Mechanical </a:t>
            </a:r>
            <a:r>
              <a:rPr lang="en-US" dirty="0"/>
              <a:t>T</a:t>
            </a:r>
            <a:r>
              <a:rPr lang="en-US" dirty="0" smtClean="0"/>
              <a:t>urk annotators were asked to mark the slot values in the translations.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1392366" y="2585654"/>
            <a:ext cx="966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f</a:t>
            </a:r>
            <a:r>
              <a:rPr lang="en-US" sz="2400" dirty="0" smtClean="0">
                <a:solidFill>
                  <a:srgbClr val="3366FF"/>
                </a:solidFill>
              </a:rPr>
              <a:t>ind   a    one   way   flight  from   </a:t>
            </a:r>
            <a:r>
              <a:rPr lang="en-US" sz="2400" dirty="0" err="1" smtClean="0">
                <a:solidFill>
                  <a:srgbClr val="3366FF"/>
                </a:solidFill>
              </a:rPr>
              <a:t>boston</a:t>
            </a:r>
            <a:r>
              <a:rPr lang="en-US" sz="2400" dirty="0" smtClean="0">
                <a:solidFill>
                  <a:srgbClr val="3366FF"/>
                </a:solidFill>
              </a:rPr>
              <a:t>   to   </a:t>
            </a:r>
            <a:r>
              <a:rPr lang="en-US" sz="2400" dirty="0" err="1" smtClean="0">
                <a:solidFill>
                  <a:srgbClr val="3366FF"/>
                </a:solidFill>
              </a:rPr>
              <a:t>atlanta</a:t>
            </a:r>
            <a:r>
              <a:rPr lang="en-US" sz="2400" dirty="0" smtClean="0">
                <a:solidFill>
                  <a:srgbClr val="3366FF"/>
                </a:solidFill>
              </a:rPr>
              <a:t>   on   </a:t>
            </a:r>
            <a:r>
              <a:rPr lang="en-US" sz="2400" dirty="0" err="1" smtClean="0">
                <a:solidFill>
                  <a:srgbClr val="3366FF"/>
                </a:solidFill>
              </a:rPr>
              <a:t>wednesday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042" y="3574157"/>
            <a:ext cx="948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बुधवार 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hi-in" sz="2400" dirty="0" smtClean="0">
                <a:solidFill>
                  <a:srgbClr val="FF0000"/>
                </a:solidFill>
              </a:rPr>
              <a:t>को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बोसटन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से 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hi-in" sz="2400" dirty="0" smtClean="0">
                <a:solidFill>
                  <a:srgbClr val="FF0000"/>
                </a:solidFill>
              </a:rPr>
              <a:t>अटलांटा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तक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जाने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वाली 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hi-in" sz="2400" dirty="0" smtClean="0">
                <a:solidFill>
                  <a:srgbClr val="FF0000"/>
                </a:solidFill>
              </a:rPr>
              <a:t>एकतरफ़ा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उड़ाने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खोजें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6223677" y="3047319"/>
            <a:ext cx="3407" cy="5268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9108" y="5137667"/>
            <a:ext cx="948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बुधवार 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hi-in" sz="2400" dirty="0" smtClean="0">
                <a:solidFill>
                  <a:srgbClr val="FF0000"/>
                </a:solidFill>
              </a:rPr>
              <a:t>को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बोसटन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से 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hi-in" sz="2400" dirty="0" smtClean="0">
                <a:solidFill>
                  <a:srgbClr val="FF0000"/>
                </a:solidFill>
              </a:rPr>
              <a:t>अटलांटा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तक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जाने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वाली 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hi-in" sz="2400" dirty="0" smtClean="0">
                <a:solidFill>
                  <a:srgbClr val="FF0000"/>
                </a:solidFill>
              </a:rPr>
              <a:t>एकतरफ़ा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उड़ाने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खोजें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3965" y="6112011"/>
            <a:ext cx="934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B-</a:t>
            </a:r>
            <a:r>
              <a:rPr lang="en-US" sz="2400" dirty="0" smtClean="0"/>
              <a:t>DDN   O   B</a:t>
            </a:r>
            <a:r>
              <a:rPr lang="en-US" sz="2400" dirty="0"/>
              <a:t>-FC   </a:t>
            </a:r>
            <a:r>
              <a:rPr lang="en-US" sz="2400" dirty="0" smtClean="0"/>
              <a:t>O     B</a:t>
            </a:r>
            <a:r>
              <a:rPr lang="en-US" sz="2400" dirty="0"/>
              <a:t>-TC   </a:t>
            </a:r>
            <a:r>
              <a:rPr lang="en-US" sz="2400" dirty="0" smtClean="0"/>
              <a:t>  O     O      O       B-RT       O      O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 flipH="1">
            <a:off x="6204796" y="5599332"/>
            <a:ext cx="5354" cy="5126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115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Filling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3" name="Picture 2" descr="Screen Shot 2018-04-15 at 3.0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80" y="862753"/>
            <a:ext cx="5715477" cy="45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89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Filling Results (Hindi)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5" name="Picture 4" descr="Screen Shot 2018-03-13 at 4.0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75" y="852742"/>
            <a:ext cx="5816426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2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Filling Results (Hindi)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9" name="Picture 8" descr="Screen Shot 2018-03-13 at 4.03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34" y="835008"/>
            <a:ext cx="6308278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366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Filling Results (Hindi)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0" name="Picture 9" descr="Screen Shot 2018-03-13 at 4.0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29" y="849117"/>
            <a:ext cx="621746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39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Filling Results (Turkish)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3" name="Picture 2" descr="Screen Shot 2018-03-13 at 5.3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22" y="905558"/>
            <a:ext cx="6275315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124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Classification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3" name="Picture 2" descr="Screen Shot 2018-03-13 at 11.57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74" y="838633"/>
            <a:ext cx="5187097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69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 Slot Analysis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3" name="Picture 2" descr="Screen Shot 2018-03-13 at 12.0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43" y="1312726"/>
            <a:ext cx="7531417" cy="4684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9776" y="1159678"/>
            <a:ext cx="4840111" cy="428464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7218" y="6124220"/>
            <a:ext cx="10506377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ilingual </a:t>
            </a:r>
            <a:r>
              <a:rPr lang="en-US" sz="2000" dirty="0"/>
              <a:t>training helps in learning patterns indicative of rare slot types with much less </a:t>
            </a:r>
            <a:r>
              <a:rPr lang="en-US" sz="2000" dirty="0" smtClean="0"/>
              <a:t>data.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98895" y="917223"/>
            <a:ext cx="759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 Slot F1 with only </a:t>
            </a:r>
            <a:r>
              <a:rPr lang="en-US" sz="2000" dirty="0"/>
              <a:t>100 training examples in the target </a:t>
            </a:r>
            <a:r>
              <a:rPr lang="en-US" sz="2000" dirty="0" smtClean="0"/>
              <a:t>language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28987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79" y="1251856"/>
            <a:ext cx="11384844" cy="4484915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A little supervision in the target language goes a long way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Both naïve and bilingual model better than zero-shot, train on </a:t>
            </a:r>
            <a:r>
              <a:rPr lang="en-US" dirty="0"/>
              <a:t>t</a:t>
            </a:r>
            <a:r>
              <a:rPr lang="en-US" dirty="0" smtClean="0"/>
              <a:t>arget and test on </a:t>
            </a:r>
            <a:r>
              <a:rPr lang="en-US" dirty="0"/>
              <a:t>s</a:t>
            </a:r>
            <a:r>
              <a:rPr lang="en-US" dirty="0" smtClean="0"/>
              <a:t>ource approaches with ~100 examples.</a:t>
            </a:r>
          </a:p>
          <a:p>
            <a:endParaRPr lang="en-US" dirty="0" smtClean="0"/>
          </a:p>
          <a:p>
            <a:r>
              <a:rPr lang="en-US" dirty="0" smtClean="0"/>
              <a:t>Joint training reduces the supervision required to reach a certain performance.</a:t>
            </a:r>
          </a:p>
          <a:p>
            <a:pPr lvl="1"/>
            <a:r>
              <a:rPr lang="en-US" dirty="0" smtClean="0"/>
              <a:t>3x reduction in # examples compared to the naïve model.</a:t>
            </a:r>
          </a:p>
          <a:p>
            <a:endParaRPr lang="en-US" dirty="0"/>
          </a:p>
          <a:p>
            <a:r>
              <a:rPr lang="en-US" dirty="0" smtClean="0"/>
              <a:t>Rare slot types benefit more from joint training than frequent slot types.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072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856"/>
            <a:ext cx="9790289" cy="4484915"/>
          </a:xfrm>
        </p:spPr>
        <p:txBody>
          <a:bodyPr/>
          <a:lstStyle/>
          <a:p>
            <a:r>
              <a:rPr lang="en-US" dirty="0" smtClean="0"/>
              <a:t>More Parameter Sharing across Languages</a:t>
            </a:r>
          </a:p>
          <a:p>
            <a:pPr lvl="1"/>
            <a:r>
              <a:rPr lang="en-US" dirty="0" smtClean="0"/>
              <a:t>Character level modeling (languages with same script)</a:t>
            </a:r>
          </a:p>
          <a:p>
            <a:pPr lvl="1"/>
            <a:r>
              <a:rPr lang="en-US" dirty="0" smtClean="0"/>
              <a:t>Fully multi-lingual extension of our bi-lingual approach.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ulti-lingual SLU models for code</a:t>
            </a:r>
            <a:r>
              <a:rPr lang="en-US" dirty="0"/>
              <a:t>-</a:t>
            </a:r>
            <a:r>
              <a:rPr lang="en-US" dirty="0" smtClean="0"/>
              <a:t>switching.</a:t>
            </a:r>
          </a:p>
          <a:p>
            <a:pPr lvl="1"/>
            <a:r>
              <a:rPr lang="en-US" dirty="0" smtClean="0"/>
              <a:t>Hindi + English, Spanish + English, French + Tamil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Joint modeling with </a:t>
            </a:r>
            <a:r>
              <a:rPr lang="en-US" dirty="0"/>
              <a:t>m</a:t>
            </a:r>
            <a:r>
              <a:rPr lang="en-US" dirty="0" smtClean="0"/>
              <a:t>ultiple domains (airlines, hotel booking etc.) across multiple languages 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2192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70859"/>
            <a:ext cx="10961511" cy="448491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Spoken language understanding (SLU) is a </a:t>
            </a:r>
            <a:r>
              <a:rPr lang="en-US" dirty="0" smtClean="0"/>
              <a:t>key component </a:t>
            </a:r>
            <a:r>
              <a:rPr lang="en-US" dirty="0"/>
              <a:t>of goal</a:t>
            </a:r>
            <a:r>
              <a:rPr lang="en-US" dirty="0" smtClean="0"/>
              <a:t>-oriented </a:t>
            </a:r>
            <a:r>
              <a:rPr lang="en-US" dirty="0"/>
              <a:t>dialogue </a:t>
            </a:r>
            <a:r>
              <a:rPr lang="en-US" dirty="0" smtClean="0"/>
              <a:t>systems.</a:t>
            </a:r>
          </a:p>
          <a:p>
            <a:endParaRPr lang="en-US" dirty="0"/>
          </a:p>
          <a:p>
            <a:r>
              <a:rPr lang="en-US" dirty="0" smtClean="0"/>
              <a:t>Labeled </a:t>
            </a:r>
            <a:r>
              <a:rPr lang="en-US" dirty="0"/>
              <a:t>data for </a:t>
            </a:r>
            <a:r>
              <a:rPr lang="en-US" dirty="0" smtClean="0"/>
              <a:t>training a SLU model hard </a:t>
            </a:r>
            <a:r>
              <a:rPr lang="en-US" dirty="0"/>
              <a:t>to come by in </a:t>
            </a:r>
            <a:r>
              <a:rPr lang="en-US" dirty="0" smtClean="0"/>
              <a:t>most languages, creating a language-dependent barrier.</a:t>
            </a:r>
          </a:p>
          <a:p>
            <a:endParaRPr lang="en-US" dirty="0"/>
          </a:p>
          <a:p>
            <a:r>
              <a:rPr lang="en-US" b="1" dirty="0" smtClean="0">
                <a:latin typeface="Helvetica"/>
                <a:cs typeface="Helvetica"/>
              </a:rPr>
              <a:t>Can we develop a SLU model for a new language with little supervision in that language and achieve reasonable performance?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37483" y="6509657"/>
            <a:ext cx="508000" cy="228600"/>
          </a:xfrm>
        </p:spPr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561336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valuation data for Hindi and Turkish will be available through LDC. Instructions to obtain the data can be found here</a:t>
            </a:r>
          </a:p>
          <a:p>
            <a:pPr lvl="1"/>
            <a:r>
              <a:rPr lang="en-US" dirty="0" err="1">
                <a:solidFill>
                  <a:srgbClr val="3366FF"/>
                </a:solidFill>
                <a:latin typeface="American Typewriter"/>
                <a:cs typeface="American Typewriter"/>
              </a:rPr>
              <a:t>github.com</a:t>
            </a:r>
            <a:r>
              <a:rPr lang="en-US" dirty="0">
                <a:solidFill>
                  <a:srgbClr val="3366FF"/>
                </a:solidFill>
                <a:latin typeface="American Typewriter"/>
                <a:cs typeface="American Typewriter"/>
              </a:rPr>
              <a:t>/</a:t>
            </a:r>
            <a:r>
              <a:rPr lang="en-US" dirty="0" err="1">
                <a:solidFill>
                  <a:srgbClr val="3366FF"/>
                </a:solidFill>
                <a:latin typeface="American Typewriter"/>
                <a:cs typeface="American Typewriter"/>
              </a:rPr>
              <a:t>google</a:t>
            </a:r>
            <a:r>
              <a:rPr lang="en-US" dirty="0">
                <a:solidFill>
                  <a:srgbClr val="3366FF"/>
                </a:solidFill>
                <a:latin typeface="American Typewriter"/>
                <a:cs typeface="American Typewriter"/>
              </a:rPr>
              <a:t>-research-datasets</a:t>
            </a:r>
            <a:r>
              <a:rPr lang="en-US" dirty="0" smtClean="0">
                <a:solidFill>
                  <a:srgbClr val="3366FF"/>
                </a:solidFill>
                <a:latin typeface="American Typewriter"/>
                <a:cs typeface="American Typewriter"/>
              </a:rPr>
              <a:t>/dialogue</a:t>
            </a:r>
            <a:r>
              <a:rPr lang="en-US" dirty="0">
                <a:solidFill>
                  <a:srgbClr val="3366FF"/>
                </a:solidFill>
                <a:latin typeface="American Typewriter"/>
                <a:cs typeface="American Typewriter"/>
              </a:rPr>
              <a:t>/tree/master/multilingual</a:t>
            </a:r>
            <a:r>
              <a:rPr lang="en-US" dirty="0" smtClean="0">
                <a:solidFill>
                  <a:srgbClr val="3366FF"/>
                </a:solidFill>
                <a:latin typeface="American Typewriter"/>
                <a:cs typeface="American Typewriter"/>
              </a:rPr>
              <a:t>-</a:t>
            </a:r>
            <a:r>
              <a:rPr lang="en-US" dirty="0" err="1" smtClean="0">
                <a:solidFill>
                  <a:srgbClr val="3366FF"/>
                </a:solidFill>
                <a:latin typeface="American Typewriter"/>
                <a:cs typeface="American Typewriter"/>
              </a:rPr>
              <a:t>atis</a:t>
            </a:r>
            <a:endParaRPr lang="en-US" dirty="0">
              <a:solidFill>
                <a:srgbClr val="3366FF"/>
              </a:solidFill>
              <a:latin typeface="American Typewriter"/>
              <a:cs typeface="American Typewriter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86881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Cross-lingual SLU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1951709" y="3108489"/>
            <a:ext cx="948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बुधवार 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hi-in" sz="2400" dirty="0" smtClean="0">
                <a:solidFill>
                  <a:srgbClr val="FF0000"/>
                </a:solidFill>
              </a:rPr>
              <a:t>को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बोसटन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से 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hi-in" sz="2400" dirty="0" smtClean="0">
                <a:solidFill>
                  <a:srgbClr val="FF0000"/>
                </a:solidFill>
              </a:rPr>
              <a:t>अटलांटा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तक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जाने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वाली 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hi-in" sz="2400" dirty="0" smtClean="0">
                <a:solidFill>
                  <a:srgbClr val="FF0000"/>
                </a:solidFill>
              </a:rPr>
              <a:t>एकतरफ़ा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उड़ाने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hi-in" sz="2400" dirty="0" smtClean="0">
                <a:solidFill>
                  <a:srgbClr val="FF0000"/>
                </a:solidFill>
              </a:rPr>
              <a:t>खोजें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1409" y="3642570"/>
            <a:ext cx="934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B-</a:t>
            </a:r>
            <a:r>
              <a:rPr lang="en-US" sz="2400" dirty="0" smtClean="0"/>
              <a:t>DDN   O    B</a:t>
            </a:r>
            <a:r>
              <a:rPr lang="en-US" sz="2400" dirty="0"/>
              <a:t>-FC   </a:t>
            </a:r>
            <a:r>
              <a:rPr lang="en-US" sz="2400" dirty="0" smtClean="0"/>
              <a:t>O    </a:t>
            </a:r>
            <a:r>
              <a:rPr lang="en-US" sz="2400" dirty="0"/>
              <a:t>B-TC   </a:t>
            </a:r>
            <a:r>
              <a:rPr lang="en-US" sz="2400" dirty="0" smtClean="0"/>
              <a:t>   O     O      O       B-RT       O      O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10857" y="3108489"/>
            <a:ext cx="798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Utt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0544" y="3643871"/>
            <a:ext cx="1046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Slots: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1834" y="4120826"/>
            <a:ext cx="104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Intent: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5032" y="4119526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Flight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1477" y="1230984"/>
            <a:ext cx="966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f</a:t>
            </a:r>
            <a:r>
              <a:rPr lang="en-US" sz="2400" dirty="0" smtClean="0">
                <a:solidFill>
                  <a:srgbClr val="3366FF"/>
                </a:solidFill>
              </a:rPr>
              <a:t>ind   a    one   way   flight  from   </a:t>
            </a:r>
            <a:r>
              <a:rPr lang="en-US" sz="2400" dirty="0" err="1" smtClean="0">
                <a:solidFill>
                  <a:srgbClr val="3366FF"/>
                </a:solidFill>
              </a:rPr>
              <a:t>boston</a:t>
            </a:r>
            <a:r>
              <a:rPr lang="en-US" sz="2400" dirty="0" smtClean="0">
                <a:solidFill>
                  <a:srgbClr val="3366FF"/>
                </a:solidFill>
              </a:rPr>
              <a:t>   to   </a:t>
            </a:r>
            <a:r>
              <a:rPr lang="en-US" sz="2400" dirty="0" err="1" smtClean="0">
                <a:solidFill>
                  <a:srgbClr val="3366FF"/>
                </a:solidFill>
              </a:rPr>
              <a:t>atlanta</a:t>
            </a:r>
            <a:r>
              <a:rPr lang="en-US" sz="2400" dirty="0" smtClean="0">
                <a:solidFill>
                  <a:srgbClr val="3366FF"/>
                </a:solidFill>
              </a:rPr>
              <a:t>   on   </a:t>
            </a:r>
            <a:r>
              <a:rPr lang="en-US" sz="2400" dirty="0" err="1" smtClean="0">
                <a:solidFill>
                  <a:srgbClr val="3366FF"/>
                </a:solidFill>
              </a:rPr>
              <a:t>wednesday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9977" y="1702297"/>
            <a:ext cx="925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    O   B-RT  I-RT     O      O       B-FC    O    B-TC     O       B-DDN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9729" y="1230984"/>
            <a:ext cx="798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Utt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95021" y="1676369"/>
            <a:ext cx="1046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Slots: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0790" y="2198905"/>
            <a:ext cx="104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Intent: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0432" y="219760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Flight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03077" y="5227233"/>
            <a:ext cx="370601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B, I, O </a:t>
            </a:r>
            <a:r>
              <a:rPr lang="mr-IN" sz="2000" dirty="0" smtClean="0"/>
              <a:t>–</a:t>
            </a:r>
            <a:r>
              <a:rPr lang="en-US" sz="2000" dirty="0" smtClean="0"/>
              <a:t> Begin, Inside, Outside</a:t>
            </a:r>
          </a:p>
          <a:p>
            <a:pPr algn="ctr"/>
            <a:r>
              <a:rPr lang="en-US" sz="2000" dirty="0" smtClean="0"/>
              <a:t>RT </a:t>
            </a:r>
            <a:r>
              <a:rPr lang="mr-IN" sz="2000" dirty="0" smtClean="0"/>
              <a:t>–</a:t>
            </a:r>
            <a:r>
              <a:rPr lang="en-US" sz="2000" dirty="0" smtClean="0"/>
              <a:t> Round Trip  </a:t>
            </a:r>
          </a:p>
          <a:p>
            <a:pPr algn="ctr"/>
            <a:r>
              <a:rPr lang="en-US" sz="2000" dirty="0" smtClean="0"/>
              <a:t>FC, TC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From City, To </a:t>
            </a:r>
            <a:r>
              <a:rPr lang="en-US" sz="2000" dirty="0" smtClean="0"/>
              <a:t>City</a:t>
            </a:r>
          </a:p>
          <a:p>
            <a:pPr algn="ctr"/>
            <a:r>
              <a:rPr lang="en-US" sz="2000" dirty="0" smtClean="0"/>
              <a:t>DDN </a:t>
            </a:r>
            <a:r>
              <a:rPr lang="mr-IN" sz="2000" dirty="0" smtClean="0"/>
              <a:t>–</a:t>
            </a:r>
            <a:r>
              <a:rPr lang="en-US" sz="2000" dirty="0" smtClean="0"/>
              <a:t> Depart Day Name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9598" y="1699475"/>
            <a:ext cx="164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B-RT  I-RT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652710" y="1699476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B-FC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286777" y="1696657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B-</a:t>
            </a:r>
            <a:r>
              <a:rPr lang="en-US" sz="2400" dirty="0"/>
              <a:t>T</a:t>
            </a: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45399" y="1707946"/>
            <a:ext cx="115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B-DDN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95523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7" grpId="0"/>
      <p:bldP spid="19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Previous Approaches for Cross-lingual SLU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3192"/>
            <a:ext cx="10972800" cy="4484915"/>
          </a:xfrm>
        </p:spPr>
        <p:txBody>
          <a:bodyPr/>
          <a:lstStyle/>
          <a:p>
            <a:r>
              <a:rPr lang="en-US" dirty="0" smtClean="0"/>
              <a:t>Train on </a:t>
            </a:r>
            <a:r>
              <a:rPr lang="en-US" dirty="0"/>
              <a:t>Target </a:t>
            </a:r>
            <a:r>
              <a:rPr lang="en-US" sz="1800" dirty="0"/>
              <a:t>(Garcia et al. SLT 2012)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Test on </a:t>
            </a:r>
            <a:r>
              <a:rPr lang="en-US" dirty="0"/>
              <a:t>Source </a:t>
            </a:r>
            <a:r>
              <a:rPr lang="en-US" sz="1800" dirty="0"/>
              <a:t>(He et al. ICASSP 2013)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Adaptive Test on </a:t>
            </a:r>
            <a:r>
              <a:rPr lang="en-US" dirty="0"/>
              <a:t>Source </a:t>
            </a:r>
            <a:r>
              <a:rPr lang="en-US" sz="1800" dirty="0"/>
              <a:t>(He et al. ICASSP 2013)</a:t>
            </a:r>
            <a:endParaRPr lang="en-US" sz="1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5114773" y="1494660"/>
            <a:ext cx="809493" cy="686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9242" y="2236714"/>
            <a:ext cx="1434067" cy="3872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English Train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281" y="2226096"/>
            <a:ext cx="1303697" cy="352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Hindi Train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4816381" y="1836393"/>
            <a:ext cx="298392" cy="1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5924266" y="1833571"/>
            <a:ext cx="535307" cy="4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08649" y="1494659"/>
            <a:ext cx="1185179" cy="6860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Hindi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SLU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7156003" y="1833571"/>
            <a:ext cx="452646" cy="4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90880" y="1494659"/>
            <a:ext cx="1303697" cy="6860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SLU Predictions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0" idx="3"/>
            <a:endCxn id="13" idx="1"/>
          </p:cNvCxnSpPr>
          <p:nvPr/>
        </p:nvCxnSpPr>
        <p:spPr>
          <a:xfrm>
            <a:off x="8793828" y="1837665"/>
            <a:ext cx="3970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2"/>
          </p:cNvCxnSpPr>
          <p:nvPr/>
        </p:nvCxnSpPr>
        <p:spPr>
          <a:xfrm flipV="1">
            <a:off x="8201238" y="2180671"/>
            <a:ext cx="1" cy="3512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07242" y="4718184"/>
            <a:ext cx="1185179" cy="3872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Hindi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2795" y="4733042"/>
            <a:ext cx="1303697" cy="3872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English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4773" y="4003441"/>
            <a:ext cx="809493" cy="686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5924266" y="4342522"/>
            <a:ext cx="518374" cy="3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1"/>
          </p:cNvCxnSpPr>
          <p:nvPr/>
        </p:nvCxnSpPr>
        <p:spPr>
          <a:xfrm flipV="1">
            <a:off x="4793803" y="4346447"/>
            <a:ext cx="320970" cy="7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12158" y="3991727"/>
            <a:ext cx="1303697" cy="6860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SLU Predictions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23" idx="1"/>
          </p:cNvCxnSpPr>
          <p:nvPr/>
        </p:nvCxnSpPr>
        <p:spPr>
          <a:xfrm flipV="1">
            <a:off x="7139070" y="4330553"/>
            <a:ext cx="375998" cy="11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15068" y="3987547"/>
            <a:ext cx="1185179" cy="686012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English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SLU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  <a:endCxn id="21" idx="1"/>
          </p:cNvCxnSpPr>
          <p:nvPr/>
        </p:nvCxnSpPr>
        <p:spPr>
          <a:xfrm>
            <a:off x="8700247" y="4330553"/>
            <a:ext cx="411911" cy="41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021666" y="1397000"/>
            <a:ext cx="742245" cy="869245"/>
            <a:chOff x="239889" y="1679222"/>
            <a:chExt cx="742245" cy="869245"/>
          </a:xfrm>
        </p:grpSpPr>
        <p:sp>
          <p:nvSpPr>
            <p:cNvPr id="45" name="Rectangle 44"/>
            <p:cNvSpPr/>
            <p:nvPr/>
          </p:nvSpPr>
          <p:spPr>
            <a:xfrm>
              <a:off x="239889" y="1679222"/>
              <a:ext cx="522111" cy="649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7623" y="1746956"/>
              <a:ext cx="522111" cy="649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92289" y="1831622"/>
              <a:ext cx="522111" cy="649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0023" y="1899356"/>
              <a:ext cx="522111" cy="649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02400" y="1394178"/>
            <a:ext cx="742245" cy="869245"/>
            <a:chOff x="239889" y="1679222"/>
            <a:chExt cx="742245" cy="869245"/>
          </a:xfrm>
        </p:grpSpPr>
        <p:sp>
          <p:nvSpPr>
            <p:cNvPr id="55" name="Rectangle 54"/>
            <p:cNvSpPr/>
            <p:nvPr/>
          </p:nvSpPr>
          <p:spPr>
            <a:xfrm>
              <a:off x="239889" y="1679222"/>
              <a:ext cx="522111" cy="649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7623" y="1746956"/>
              <a:ext cx="522111" cy="649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2289" y="1831622"/>
              <a:ext cx="522111" cy="649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0023" y="1899356"/>
              <a:ext cx="522111" cy="649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30133" y="3832574"/>
            <a:ext cx="742245" cy="869245"/>
            <a:chOff x="4030133" y="3832574"/>
            <a:chExt cx="742245" cy="869245"/>
          </a:xfrm>
        </p:grpSpPr>
        <p:grpSp>
          <p:nvGrpSpPr>
            <p:cNvPr id="59" name="Group 58"/>
            <p:cNvGrpSpPr/>
            <p:nvPr/>
          </p:nvGrpSpPr>
          <p:grpSpPr>
            <a:xfrm>
              <a:off x="4030133" y="3832574"/>
              <a:ext cx="742245" cy="869245"/>
              <a:chOff x="239889" y="1679222"/>
              <a:chExt cx="742245" cy="8692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39889" y="16792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7623" y="17469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2289" y="18316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60023" y="18993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303889" y="4078108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74177" y="3920062"/>
            <a:ext cx="742245" cy="869245"/>
            <a:chOff x="6474177" y="3920062"/>
            <a:chExt cx="742245" cy="869245"/>
          </a:xfrm>
        </p:grpSpPr>
        <p:grpSp>
          <p:nvGrpSpPr>
            <p:cNvPr id="64" name="Group 63"/>
            <p:cNvGrpSpPr/>
            <p:nvPr/>
          </p:nvGrpSpPr>
          <p:grpSpPr>
            <a:xfrm>
              <a:off x="6474177" y="3920062"/>
              <a:ext cx="742245" cy="869245"/>
              <a:chOff x="239889" y="1679222"/>
              <a:chExt cx="742245" cy="8692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39889" y="16792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07623" y="17469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92289" y="18316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60023" y="18993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742289" y="4174063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93756" y="2531534"/>
            <a:ext cx="742245" cy="869245"/>
            <a:chOff x="7893756" y="2531534"/>
            <a:chExt cx="742245" cy="869245"/>
          </a:xfrm>
        </p:grpSpPr>
        <p:grpSp>
          <p:nvGrpSpPr>
            <p:cNvPr id="76" name="Group 75"/>
            <p:cNvGrpSpPr/>
            <p:nvPr/>
          </p:nvGrpSpPr>
          <p:grpSpPr>
            <a:xfrm>
              <a:off x="7893756" y="2531534"/>
              <a:ext cx="742245" cy="869245"/>
              <a:chOff x="239889" y="1679222"/>
              <a:chExt cx="742245" cy="86924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39889" y="16792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07623" y="17469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92289" y="18316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60023" y="18993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8167512" y="2777068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7684976" y="3346584"/>
            <a:ext cx="1185179" cy="3872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Hindi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54775" y="5630341"/>
            <a:ext cx="5147563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lvl="1"/>
            <a:r>
              <a:rPr lang="en-US" sz="2000" dirty="0" smtClean="0"/>
              <a:t>	      </a:t>
            </a:r>
            <a:r>
              <a:rPr lang="en-US" sz="2000" b="1" dirty="0" smtClean="0"/>
              <a:t>Drawbacks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All approaches use a MT model.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 parameter sharing across languages. </a:t>
            </a:r>
          </a:p>
        </p:txBody>
      </p:sp>
    </p:spTree>
    <p:extLst>
      <p:ext uri="{BB962C8B-B14F-4D97-AF65-F5344CB8AC3E}">
        <p14:creationId xmlns:p14="http://schemas.microsoft.com/office/powerpoint/2010/main" val="9954890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  <p:bldP spid="10" grpId="0" animBg="1"/>
      <p:bldP spid="13" grpId="0"/>
      <p:bldP spid="16" grpId="0"/>
      <p:bldP spid="17" grpId="0"/>
      <p:bldP spid="18" grpId="0" animBg="1"/>
      <p:bldP spid="21" grpId="0"/>
      <p:bldP spid="23" grpId="0" animBg="1"/>
      <p:bldP spid="82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Rectangle 5"/>
          <p:cNvSpPr/>
          <p:nvPr/>
        </p:nvSpPr>
        <p:spPr>
          <a:xfrm>
            <a:off x="7142829" y="2588373"/>
            <a:ext cx="1185179" cy="7546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Bilingual SLU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9217" y="2635127"/>
            <a:ext cx="978999" cy="686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Joint Training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  <a:endCxn id="6" idx="1"/>
          </p:cNvCxnSpPr>
          <p:nvPr/>
        </p:nvCxnSpPr>
        <p:spPr>
          <a:xfrm flipV="1">
            <a:off x="6658216" y="2965680"/>
            <a:ext cx="484613" cy="124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5" idx="3"/>
          </p:cNvCxnSpPr>
          <p:nvPr/>
        </p:nvCxnSpPr>
        <p:spPr>
          <a:xfrm flipV="1">
            <a:off x="4749799" y="3157419"/>
            <a:ext cx="929430" cy="3788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716210" y="2653853"/>
            <a:ext cx="1303697" cy="6236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SLU Predictions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6" idx="3"/>
            <a:endCxn id="10" idx="1"/>
          </p:cNvCxnSpPr>
          <p:nvPr/>
        </p:nvCxnSpPr>
        <p:spPr>
          <a:xfrm flipV="1">
            <a:off x="8328008" y="2965677"/>
            <a:ext cx="388202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1" idx="3"/>
          </p:cNvCxnSpPr>
          <p:nvPr/>
        </p:nvCxnSpPr>
        <p:spPr>
          <a:xfrm>
            <a:off x="4763911" y="2223910"/>
            <a:ext cx="908756" cy="6265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2"/>
          </p:cNvCxnSpPr>
          <p:nvPr/>
        </p:nvCxnSpPr>
        <p:spPr>
          <a:xfrm flipH="1" flipV="1">
            <a:off x="7735419" y="3342986"/>
            <a:ext cx="2" cy="351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739242" y="1679220"/>
            <a:ext cx="1434067" cy="1226949"/>
            <a:chOff x="3739242" y="1665109"/>
            <a:chExt cx="1434067" cy="1226949"/>
          </a:xfrm>
        </p:grpSpPr>
        <p:sp>
          <p:nvSpPr>
            <p:cNvPr id="16" name="Rectangle 15"/>
            <p:cNvSpPr/>
            <p:nvPr/>
          </p:nvSpPr>
          <p:spPr>
            <a:xfrm>
              <a:off x="3739242" y="2504823"/>
              <a:ext cx="1434067" cy="387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English Train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021666" y="1665109"/>
              <a:ext cx="742245" cy="869245"/>
              <a:chOff x="239889" y="1679222"/>
              <a:chExt cx="742245" cy="8692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39889" y="16792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7623" y="17469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92289" y="18316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60023" y="18993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3797169" y="3967133"/>
            <a:ext cx="1303697" cy="4259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Hindi Train (Small)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9954" y="3143956"/>
            <a:ext cx="522111" cy="64911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27688" y="3211690"/>
            <a:ext cx="522111" cy="64911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219307" y="3688645"/>
            <a:ext cx="1185179" cy="1202285"/>
            <a:chOff x="7684976" y="2531534"/>
            <a:chExt cx="1185179" cy="1202285"/>
          </a:xfrm>
        </p:grpSpPr>
        <p:grpSp>
          <p:nvGrpSpPr>
            <p:cNvPr id="30" name="Group 29"/>
            <p:cNvGrpSpPr/>
            <p:nvPr/>
          </p:nvGrpSpPr>
          <p:grpSpPr>
            <a:xfrm>
              <a:off x="7893756" y="2531534"/>
              <a:ext cx="742245" cy="869245"/>
              <a:chOff x="239889" y="1679222"/>
              <a:chExt cx="742245" cy="8692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9889" y="16792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7623" y="17469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2289" y="18316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60023" y="18993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8167512" y="2777068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84976" y="3346584"/>
              <a:ext cx="1185179" cy="387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Hindi Test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78666" y="4910668"/>
            <a:ext cx="7058343" cy="132343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lvl="2"/>
            <a:r>
              <a:rPr lang="en-US" sz="2000" dirty="0" smtClean="0"/>
              <a:t>		</a:t>
            </a:r>
            <a:r>
              <a:rPr lang="en-US" sz="2000" b="1" dirty="0" smtClean="0"/>
              <a:t>Advantages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Avoids using a MT model in the pipeline.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Can operate on multiple languages simultaneously.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Joint training allows parameter sharing across languages.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76890" y="6335884"/>
            <a:ext cx="440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to enable joint training?</a:t>
            </a:r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>
            <a:off x="7013018" y="965379"/>
            <a:ext cx="1303697" cy="3872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English Test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236178" y="1365945"/>
            <a:ext cx="742245" cy="869245"/>
            <a:chOff x="6474177" y="3920062"/>
            <a:chExt cx="742245" cy="869245"/>
          </a:xfrm>
        </p:grpSpPr>
        <p:grpSp>
          <p:nvGrpSpPr>
            <p:cNvPr id="42" name="Group 41"/>
            <p:cNvGrpSpPr/>
            <p:nvPr/>
          </p:nvGrpSpPr>
          <p:grpSpPr>
            <a:xfrm>
              <a:off x="6474177" y="3920062"/>
              <a:ext cx="742245" cy="869245"/>
              <a:chOff x="239889" y="1679222"/>
              <a:chExt cx="742245" cy="86924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39889" y="16792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7623" y="17469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92289" y="18316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60023" y="18993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742289" y="4174063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cxnSp>
        <p:nvCxnSpPr>
          <p:cNvPr id="48" name="Straight Arrow Connector 47"/>
          <p:cNvCxnSpPr>
            <a:stCxn id="47" idx="2"/>
            <a:endCxn id="6" idx="0"/>
          </p:cNvCxnSpPr>
          <p:nvPr/>
        </p:nvCxnSpPr>
        <p:spPr>
          <a:xfrm>
            <a:off x="7717368" y="2235190"/>
            <a:ext cx="18051" cy="353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751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 rot="18295929">
            <a:off x="6312544" y="2413869"/>
            <a:ext cx="4228879" cy="33671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4162778" y="973666"/>
            <a:ext cx="7083778" cy="5174457"/>
            <a:chOff x="4219222" y="776112"/>
            <a:chExt cx="7083778" cy="5174457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6787445" y="776112"/>
              <a:ext cx="0" cy="3287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4219222" y="4035778"/>
              <a:ext cx="2582334" cy="19147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787444" y="4049889"/>
              <a:ext cx="4515556" cy="11147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912951" y="3139920"/>
            <a:ext cx="136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wednesday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584" y="27822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solidFill>
                  <a:srgbClr val="FF0000"/>
                </a:solidFill>
              </a:rPr>
              <a:t>बुधवार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238" y="4373759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cost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408" y="41061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i-in" dirty="0">
                <a:solidFill>
                  <a:srgbClr val="FF0000"/>
                </a:solidFill>
              </a:rPr>
              <a:t>क़ीमत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5109" y="17445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>
                <a:solidFill>
                  <a:srgbClr val="FF0000"/>
                </a:solidFill>
              </a:rPr>
              <a:t>कानून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6682" y="15940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law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7612" y="348482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solidFill>
                  <a:srgbClr val="FF0000"/>
                </a:solidFill>
              </a:rPr>
              <a:t>देश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47446" y="3213943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country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1767" y="5138346"/>
            <a:ext cx="81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peace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6500" y="538952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solidFill>
                  <a:srgbClr val="FF0000"/>
                </a:solidFill>
              </a:rPr>
              <a:t>अमन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9847" y="3265360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market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0580" y="354476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 smtClean="0">
                <a:solidFill>
                  <a:srgbClr val="FF0000"/>
                </a:solidFill>
              </a:rPr>
              <a:t>बाजार</a:t>
            </a:r>
            <a:endParaRPr lang="hi-in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85"/>
            <a:ext cx="9985022" cy="533400"/>
          </a:xfrm>
        </p:spPr>
        <p:txBody>
          <a:bodyPr/>
          <a:lstStyle/>
          <a:p>
            <a:r>
              <a:rPr lang="en-US" sz="2800" dirty="0" smtClean="0"/>
              <a:t>Cross-lingual </a:t>
            </a:r>
            <a:r>
              <a:rPr lang="en-US" sz="2800" dirty="0" err="1" smtClean="0"/>
              <a:t>Embeddings</a:t>
            </a:r>
            <a:r>
              <a:rPr lang="en-US" sz="2800" dirty="0" smtClean="0"/>
              <a:t> = Continuous Approx. of Translation Dictionaries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3206207" y="2864557"/>
            <a:ext cx="812467" cy="712941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25" name="Group 24"/>
          <p:cNvGrpSpPr/>
          <p:nvPr/>
        </p:nvGrpSpPr>
        <p:grpSpPr>
          <a:xfrm>
            <a:off x="747933" y="1276018"/>
            <a:ext cx="2032895" cy="1417641"/>
            <a:chOff x="8534401" y="1027287"/>
            <a:chExt cx="2236184" cy="1886879"/>
          </a:xfrm>
        </p:grpSpPr>
        <p:grpSp>
          <p:nvGrpSpPr>
            <p:cNvPr id="26" name="Group 25"/>
            <p:cNvGrpSpPr/>
            <p:nvPr/>
          </p:nvGrpSpPr>
          <p:grpSpPr>
            <a:xfrm>
              <a:off x="9220332" y="1855727"/>
              <a:ext cx="901430" cy="1058439"/>
              <a:chOff x="3081999" y="1418282"/>
              <a:chExt cx="901430" cy="105843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081999" y="142839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428797" y="143038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767241" y="1418282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Left Brace 26"/>
            <p:cNvSpPr/>
            <p:nvPr/>
          </p:nvSpPr>
          <p:spPr>
            <a:xfrm rot="5400000">
              <a:off x="9482664" y="1198862"/>
              <a:ext cx="380999" cy="1031275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34401" y="1027287"/>
              <a:ext cx="2236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English</a:t>
              </a:r>
              <a:endParaRPr lang="en-US" sz="2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1873" y="2824973"/>
            <a:ext cx="1979453" cy="1624539"/>
            <a:chOff x="8534402" y="3433349"/>
            <a:chExt cx="2177397" cy="2162262"/>
          </a:xfrm>
        </p:grpSpPr>
        <p:grpSp>
          <p:nvGrpSpPr>
            <p:cNvPr id="58" name="Group 57"/>
            <p:cNvGrpSpPr/>
            <p:nvPr/>
          </p:nvGrpSpPr>
          <p:grpSpPr>
            <a:xfrm>
              <a:off x="9245733" y="3433349"/>
              <a:ext cx="901430" cy="1058439"/>
              <a:chOff x="3081999" y="1418282"/>
              <a:chExt cx="901430" cy="105843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081999" y="142839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428797" y="143038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3767241" y="1418282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65" name="Rounded Rectangle 6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Left Brace 58"/>
            <p:cNvSpPr/>
            <p:nvPr/>
          </p:nvSpPr>
          <p:spPr>
            <a:xfrm rot="16200000">
              <a:off x="9482665" y="4260974"/>
              <a:ext cx="380999" cy="1031275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534402" y="5063064"/>
              <a:ext cx="2177397" cy="53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Hindi</a:t>
              </a:r>
              <a:endParaRPr lang="en-US" sz="2000" dirty="0"/>
            </a:p>
          </p:txBody>
        </p:sp>
      </p:grp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38727"/>
              </p:ext>
            </p:extLst>
          </p:nvPr>
        </p:nvGraphicFramePr>
        <p:xfrm>
          <a:off x="663224" y="1636887"/>
          <a:ext cx="2173111" cy="2201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332"/>
                <a:gridCol w="987779"/>
              </a:tblGrid>
              <a:tr h="314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Hindi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rgbClr val="0000FF"/>
                          </a:solidFill>
                        </a:rPr>
                        <a:t>wednesday</a:t>
                      </a:r>
                      <a:endParaRPr lang="en-US" sz="1400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400" b="0" dirty="0" smtClean="0">
                          <a:solidFill>
                            <a:srgbClr val="FF0000"/>
                          </a:solidFill>
                        </a:rPr>
                        <a:t>बुधवार</a:t>
                      </a:r>
                      <a:endParaRPr 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law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="0" dirty="0" smtClean="0">
                          <a:solidFill>
                            <a:srgbClr val="FF0000"/>
                          </a:solidFill>
                        </a:rPr>
                        <a:t>कानून</a:t>
                      </a:r>
                      <a:endParaRPr 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cost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400" smtClean="0">
                          <a:solidFill>
                            <a:srgbClr val="FF0000"/>
                          </a:solidFill>
                        </a:rPr>
                        <a:t>क़ीमत</a:t>
                      </a:r>
                      <a:endParaRPr lang="hi-in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country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??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400" dirty="0" smtClean="0">
                          <a:solidFill>
                            <a:srgbClr val="FF0000"/>
                          </a:solidFill>
                        </a:rPr>
                        <a:t>अमन</a:t>
                      </a:r>
                      <a:endParaRPr 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??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400" dirty="0" smtClean="0">
                          <a:solidFill>
                            <a:srgbClr val="FF0000"/>
                          </a:solidFill>
                        </a:rPr>
                        <a:t>बाजार</a:t>
                      </a:r>
                      <a:endParaRPr lang="hi-in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1" name="U-Turn Arrow 100"/>
          <p:cNvSpPr/>
          <p:nvPr/>
        </p:nvSpPr>
        <p:spPr>
          <a:xfrm rot="16200000">
            <a:off x="-732715" y="3540829"/>
            <a:ext cx="2906888" cy="1356785"/>
          </a:xfrm>
          <a:prstGeom prst="uturnArrow">
            <a:avLst>
              <a:gd name="adj1" fmla="val 11696"/>
              <a:gd name="adj2" fmla="val 18718"/>
              <a:gd name="adj3" fmla="val 19826"/>
              <a:gd name="adj4" fmla="val 43011"/>
              <a:gd name="adj5" fmla="val 75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950407" y="840561"/>
            <a:ext cx="3195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Klementiev</a:t>
            </a:r>
            <a:r>
              <a:rPr lang="en-US" sz="1600" dirty="0" smtClean="0"/>
              <a:t> et al. (COLING 2012)</a:t>
            </a:r>
          </a:p>
          <a:p>
            <a:r>
              <a:rPr lang="en-US" sz="1600" dirty="0" err="1" smtClean="0"/>
              <a:t>Faruqui</a:t>
            </a:r>
            <a:r>
              <a:rPr lang="en-US" sz="1600" dirty="0" smtClean="0"/>
              <a:t> and Dyer (EACL 2014)</a:t>
            </a:r>
          </a:p>
          <a:p>
            <a:r>
              <a:rPr lang="en-US" sz="1600" dirty="0" err="1" smtClean="0"/>
              <a:t>Sogaard</a:t>
            </a:r>
            <a:r>
              <a:rPr lang="en-US" sz="1600" dirty="0" smtClean="0"/>
              <a:t> et al. (ACL 2015)</a:t>
            </a:r>
          </a:p>
          <a:p>
            <a:r>
              <a:rPr lang="en-US" sz="1600" dirty="0" smtClean="0"/>
              <a:t>Upadhyay et al. (ACL 2016)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many others </a:t>
            </a:r>
            <a:r>
              <a:rPr lang="mr-IN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9853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8.88889E-6 L 0.07748 0.41968 " pathEditMode="relative" ptsTypes="AA">
                                      <p:cBhvr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9" grpId="0"/>
      <p:bldP spid="20" grpId="0"/>
      <p:bldP spid="23" grpId="0"/>
      <p:bldP spid="24" grpId="0"/>
      <p:bldP spid="3" grpId="0" animBg="1"/>
      <p:bldP spid="101" grpId="0" animBg="1"/>
      <p:bldP spid="10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SLU (Naïve Model)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grpSp>
        <p:nvGrpSpPr>
          <p:cNvPr id="79" name="Group 78"/>
          <p:cNvGrpSpPr/>
          <p:nvPr/>
        </p:nvGrpSpPr>
        <p:grpSpPr>
          <a:xfrm>
            <a:off x="3791121" y="3827567"/>
            <a:ext cx="4207198" cy="724381"/>
            <a:chOff x="4101563" y="3827567"/>
            <a:chExt cx="4207198" cy="724381"/>
          </a:xfrm>
        </p:grpSpPr>
        <p:grpSp>
          <p:nvGrpSpPr>
            <p:cNvPr id="80" name="Group 79"/>
            <p:cNvGrpSpPr/>
            <p:nvPr/>
          </p:nvGrpSpPr>
          <p:grpSpPr>
            <a:xfrm>
              <a:off x="5991541" y="3838349"/>
              <a:ext cx="377635" cy="710005"/>
              <a:chOff x="4766565" y="3496439"/>
              <a:chExt cx="456938" cy="859105"/>
            </a:xfrm>
            <a:solidFill>
              <a:srgbClr val="C6D9F1"/>
            </a:solidFill>
          </p:grpSpPr>
          <p:sp>
            <p:nvSpPr>
              <p:cNvPr id="101" name="Rectangle 100"/>
              <p:cNvSpPr/>
              <p:nvPr/>
            </p:nvSpPr>
            <p:spPr>
              <a:xfrm>
                <a:off x="4766565" y="3496439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766565" y="3929585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046552" y="3841943"/>
              <a:ext cx="377635" cy="710005"/>
              <a:chOff x="1145804" y="2032916"/>
              <a:chExt cx="456938" cy="859105"/>
            </a:xfrm>
            <a:solidFill>
              <a:srgbClr val="C6D9F1"/>
            </a:solidFill>
          </p:grpSpPr>
          <p:sp>
            <p:nvSpPr>
              <p:cNvPr id="99" name="Rectangle 98"/>
              <p:cNvSpPr/>
              <p:nvPr/>
            </p:nvSpPr>
            <p:spPr>
              <a:xfrm>
                <a:off x="1145804" y="2032916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145804" y="2466062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2" name="Straight Arrow Connector 81"/>
            <p:cNvCxnSpPr>
              <a:stCxn id="99" idx="3"/>
              <a:endCxn id="101" idx="1"/>
            </p:cNvCxnSpPr>
            <p:nvPr/>
          </p:nvCxnSpPr>
          <p:spPr>
            <a:xfrm flipV="1">
              <a:off x="5424187" y="4014366"/>
              <a:ext cx="567354" cy="3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02" idx="1"/>
              <a:endCxn id="100" idx="3"/>
            </p:cNvCxnSpPr>
            <p:nvPr/>
          </p:nvCxnSpPr>
          <p:spPr>
            <a:xfrm flipH="1">
              <a:off x="5424187" y="4372338"/>
              <a:ext cx="567354" cy="3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4101563" y="3834755"/>
              <a:ext cx="377635" cy="710005"/>
              <a:chOff x="1145804" y="2032916"/>
              <a:chExt cx="456938" cy="859105"/>
            </a:xfrm>
            <a:solidFill>
              <a:srgbClr val="C6D9F1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1145804" y="2032916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5804" y="2466062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5" name="Straight Arrow Connector 84"/>
            <p:cNvCxnSpPr>
              <a:stCxn id="97" idx="3"/>
              <a:endCxn id="99" idx="1"/>
            </p:cNvCxnSpPr>
            <p:nvPr/>
          </p:nvCxnSpPr>
          <p:spPr>
            <a:xfrm>
              <a:off x="4479198" y="4010772"/>
              <a:ext cx="567354" cy="7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00" idx="1"/>
              <a:endCxn id="98" idx="3"/>
            </p:cNvCxnSpPr>
            <p:nvPr/>
          </p:nvCxnSpPr>
          <p:spPr>
            <a:xfrm flipH="1" flipV="1">
              <a:off x="4479198" y="4368744"/>
              <a:ext cx="567354" cy="7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6950217" y="3831161"/>
              <a:ext cx="377635" cy="710005"/>
              <a:chOff x="1145804" y="2032916"/>
              <a:chExt cx="456938" cy="859105"/>
            </a:xfrm>
            <a:solidFill>
              <a:srgbClr val="C6D9F1"/>
            </a:solidFill>
          </p:grpSpPr>
          <p:sp>
            <p:nvSpPr>
              <p:cNvPr id="95" name="Rectangle 94"/>
              <p:cNvSpPr/>
              <p:nvPr/>
            </p:nvSpPr>
            <p:spPr>
              <a:xfrm>
                <a:off x="1145804" y="2032916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45804" y="2466062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8" name="Straight Arrow Connector 87"/>
            <p:cNvCxnSpPr>
              <a:stCxn id="95" idx="3"/>
              <a:endCxn id="93" idx="1"/>
            </p:cNvCxnSpPr>
            <p:nvPr/>
          </p:nvCxnSpPr>
          <p:spPr>
            <a:xfrm flipV="1">
              <a:off x="7327852" y="4003584"/>
              <a:ext cx="603274" cy="3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94" idx="1"/>
              <a:endCxn id="96" idx="3"/>
            </p:cNvCxnSpPr>
            <p:nvPr/>
          </p:nvCxnSpPr>
          <p:spPr>
            <a:xfrm flipH="1">
              <a:off x="7327852" y="4361556"/>
              <a:ext cx="603274" cy="3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7931126" y="3827567"/>
              <a:ext cx="377635" cy="710005"/>
              <a:chOff x="6706150" y="3485657"/>
              <a:chExt cx="456938" cy="859105"/>
            </a:xfrm>
            <a:solidFill>
              <a:srgbClr val="C6D9F1"/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6706150" y="3485657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06150" y="3918803"/>
                <a:ext cx="456938" cy="42595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1" name="Straight Arrow Connector 90"/>
            <p:cNvCxnSpPr>
              <a:stCxn id="101" idx="3"/>
              <a:endCxn id="95" idx="1"/>
            </p:cNvCxnSpPr>
            <p:nvPr/>
          </p:nvCxnSpPr>
          <p:spPr>
            <a:xfrm flipV="1">
              <a:off x="6369176" y="4007178"/>
              <a:ext cx="581041" cy="7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1"/>
              <a:endCxn id="102" idx="3"/>
            </p:cNvCxnSpPr>
            <p:nvPr/>
          </p:nvCxnSpPr>
          <p:spPr>
            <a:xfrm flipH="1">
              <a:off x="6369176" y="4365150"/>
              <a:ext cx="581041" cy="7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3602696" y="5812873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 smtClean="0"/>
              <a:t>बोसटन </a:t>
            </a:r>
            <a:r>
              <a:rPr lang="en-US" dirty="0" smtClean="0"/>
              <a:t>	   </a:t>
            </a:r>
            <a:r>
              <a:rPr lang="en-US" dirty="0"/>
              <a:t> </a:t>
            </a:r>
            <a:r>
              <a:rPr lang="hi-in" dirty="0" smtClean="0"/>
              <a:t>से </a:t>
            </a:r>
            <a:r>
              <a:rPr lang="en-US" dirty="0" smtClean="0"/>
              <a:t>       </a:t>
            </a:r>
            <a:r>
              <a:rPr lang="mr-IN" dirty="0" smtClean="0"/>
              <a:t>कोलंबस</a:t>
            </a:r>
            <a:r>
              <a:rPr lang="en-US" dirty="0" smtClean="0"/>
              <a:t>       </a:t>
            </a:r>
            <a:r>
              <a:rPr lang="hi-in" dirty="0" smtClean="0"/>
              <a:t>तक </a:t>
            </a:r>
            <a:r>
              <a:rPr lang="en-US" dirty="0" smtClean="0"/>
              <a:t>         </a:t>
            </a:r>
            <a:r>
              <a:rPr lang="hi-in" dirty="0" smtClean="0"/>
              <a:t>उड़ाने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979939" y="3100680"/>
            <a:ext cx="3829563" cy="741263"/>
            <a:chOff x="4290381" y="3100680"/>
            <a:chExt cx="3829563" cy="741263"/>
          </a:xfrm>
        </p:grpSpPr>
        <p:cxnSp>
          <p:nvCxnSpPr>
            <p:cNvPr id="105" name="Straight Arrow Connector 104"/>
            <p:cNvCxnSpPr>
              <a:stCxn id="97" idx="0"/>
              <a:endCxn id="145" idx="4"/>
            </p:cNvCxnSpPr>
            <p:nvPr/>
          </p:nvCxnSpPr>
          <p:spPr>
            <a:xfrm flipV="1">
              <a:off x="4290381" y="3100680"/>
              <a:ext cx="11853" cy="7340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9" idx="0"/>
              <a:endCxn id="144" idx="4"/>
            </p:cNvCxnSpPr>
            <p:nvPr/>
          </p:nvCxnSpPr>
          <p:spPr>
            <a:xfrm flipV="1">
              <a:off x="5235370" y="3100680"/>
              <a:ext cx="11853" cy="7412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1" idx="0"/>
              <a:endCxn id="147" idx="4"/>
            </p:cNvCxnSpPr>
            <p:nvPr/>
          </p:nvCxnSpPr>
          <p:spPr>
            <a:xfrm flipV="1">
              <a:off x="6180359" y="3100680"/>
              <a:ext cx="13852" cy="737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5" idx="0"/>
              <a:endCxn id="146" idx="4"/>
            </p:cNvCxnSpPr>
            <p:nvPr/>
          </p:nvCxnSpPr>
          <p:spPr>
            <a:xfrm flipV="1">
              <a:off x="7139035" y="3100680"/>
              <a:ext cx="165" cy="7304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93" idx="0"/>
              <a:endCxn id="148" idx="4"/>
            </p:cNvCxnSpPr>
            <p:nvPr/>
          </p:nvCxnSpPr>
          <p:spPr>
            <a:xfrm flipH="1" flipV="1">
              <a:off x="8116195" y="3100680"/>
              <a:ext cx="3749" cy="7268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>
            <a:stCxn id="139" idx="0"/>
            <a:endCxn id="98" idx="2"/>
          </p:cNvCxnSpPr>
          <p:nvPr/>
        </p:nvCxnSpPr>
        <p:spPr>
          <a:xfrm flipV="1">
            <a:off x="3971751" y="4544760"/>
            <a:ext cx="8188" cy="539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35" idx="0"/>
          </p:cNvCxnSpPr>
          <p:nvPr/>
        </p:nvCxnSpPr>
        <p:spPr>
          <a:xfrm flipV="1">
            <a:off x="4921178" y="4551948"/>
            <a:ext cx="0" cy="534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31" idx="0"/>
            <a:endCxn id="102" idx="2"/>
          </p:cNvCxnSpPr>
          <p:nvPr/>
        </p:nvCxnSpPr>
        <p:spPr>
          <a:xfrm flipV="1">
            <a:off x="5866167" y="4548354"/>
            <a:ext cx="3750" cy="535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27" idx="0"/>
            <a:endCxn id="96" idx="2"/>
          </p:cNvCxnSpPr>
          <p:nvPr/>
        </p:nvCxnSpPr>
        <p:spPr>
          <a:xfrm flipV="1">
            <a:off x="6828592" y="4541166"/>
            <a:ext cx="1" cy="522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23" idx="0"/>
            <a:endCxn id="94" idx="2"/>
          </p:cNvCxnSpPr>
          <p:nvPr/>
        </p:nvCxnSpPr>
        <p:spPr>
          <a:xfrm flipV="1">
            <a:off x="7805752" y="4537572"/>
            <a:ext cx="3750" cy="516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98" idx="1"/>
            <a:endCxn id="158" idx="2"/>
          </p:cNvCxnSpPr>
          <p:nvPr/>
        </p:nvCxnSpPr>
        <p:spPr>
          <a:xfrm rot="10800000">
            <a:off x="2841885" y="2329444"/>
            <a:ext cx="949237" cy="20393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93" idx="3"/>
            <a:endCxn id="158" idx="3"/>
          </p:cNvCxnSpPr>
          <p:nvPr/>
        </p:nvCxnSpPr>
        <p:spPr>
          <a:xfrm flipH="1" flipV="1">
            <a:off x="3009524" y="2154819"/>
            <a:ext cx="4988795" cy="1848765"/>
          </a:xfrm>
          <a:prstGeom prst="bentConnector3">
            <a:avLst>
              <a:gd name="adj1" fmla="val -7693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3811551" y="5053720"/>
            <a:ext cx="4154401" cy="754487"/>
            <a:chOff x="4121993" y="5053720"/>
            <a:chExt cx="4154401" cy="754487"/>
          </a:xfrm>
        </p:grpSpPr>
        <p:grpSp>
          <p:nvGrpSpPr>
            <p:cNvPr id="118" name="Group 117"/>
            <p:cNvGrpSpPr/>
            <p:nvPr/>
          </p:nvGrpSpPr>
          <p:grpSpPr>
            <a:xfrm>
              <a:off x="4121993" y="5084016"/>
              <a:ext cx="320400" cy="721576"/>
              <a:chOff x="441158" y="1209744"/>
              <a:chExt cx="387684" cy="873106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441158" y="1209744"/>
                <a:ext cx="387684" cy="873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071420" y="5086631"/>
              <a:ext cx="320400" cy="721576"/>
              <a:chOff x="441158" y="1209745"/>
              <a:chExt cx="387684" cy="873105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441158" y="1209745"/>
                <a:ext cx="387684" cy="8731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016409" y="5083870"/>
              <a:ext cx="320400" cy="721576"/>
              <a:chOff x="441158" y="1225589"/>
              <a:chExt cx="387684" cy="873106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441158" y="1225589"/>
                <a:ext cx="387684" cy="873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978834" y="5063567"/>
              <a:ext cx="320400" cy="721576"/>
              <a:chOff x="441158" y="1209745"/>
              <a:chExt cx="387684" cy="873105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441158" y="1209745"/>
                <a:ext cx="387684" cy="8731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955994" y="5053720"/>
              <a:ext cx="320400" cy="721576"/>
              <a:chOff x="441158" y="1209745"/>
              <a:chExt cx="387684" cy="873105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41158" y="1209745"/>
                <a:ext cx="387684" cy="8731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811234" y="2778213"/>
            <a:ext cx="4175076" cy="322467"/>
            <a:chOff x="4121676" y="2778213"/>
            <a:chExt cx="4175076" cy="322467"/>
          </a:xfrm>
        </p:grpSpPr>
        <p:sp>
          <p:nvSpPr>
            <p:cNvPr id="144" name="Oval 143"/>
            <p:cNvSpPr/>
            <p:nvPr/>
          </p:nvSpPr>
          <p:spPr>
            <a:xfrm>
              <a:off x="5066665" y="2778213"/>
              <a:ext cx="361115" cy="322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121676" y="2778213"/>
              <a:ext cx="361115" cy="322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958642" y="2778213"/>
              <a:ext cx="361115" cy="322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013653" y="2778213"/>
              <a:ext cx="361115" cy="322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935637" y="2778213"/>
              <a:ext cx="361115" cy="322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Oval 148"/>
          <p:cNvSpPr/>
          <p:nvPr/>
        </p:nvSpPr>
        <p:spPr>
          <a:xfrm>
            <a:off x="1450074" y="2005919"/>
            <a:ext cx="328286" cy="3224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>
            <a:off x="5197073" y="966057"/>
            <a:ext cx="1903086" cy="400919"/>
            <a:chOff x="4810273" y="507942"/>
            <a:chExt cx="1903086" cy="400919"/>
          </a:xfrm>
        </p:grpSpPr>
        <p:sp>
          <p:nvSpPr>
            <p:cNvPr id="151" name="Oval 150"/>
            <p:cNvSpPr/>
            <p:nvPr/>
          </p:nvSpPr>
          <p:spPr>
            <a:xfrm>
              <a:off x="4810273" y="518676"/>
              <a:ext cx="397226" cy="3901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16297" y="507942"/>
              <a:ext cx="1397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Softmax</a:t>
              </a:r>
              <a:r>
                <a:rPr lang="en-US" sz="2000" dirty="0" smtClean="0"/>
                <a:t> Op</a:t>
              </a:r>
              <a:endParaRPr lang="en-US" sz="20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266016" y="980125"/>
            <a:ext cx="1714837" cy="400110"/>
            <a:chOff x="4816802" y="734657"/>
            <a:chExt cx="1714837" cy="400110"/>
          </a:xfrm>
        </p:grpSpPr>
        <p:sp>
          <p:nvSpPr>
            <p:cNvPr id="154" name="Rectangle 153"/>
            <p:cNvSpPr/>
            <p:nvPr/>
          </p:nvSpPr>
          <p:spPr>
            <a:xfrm>
              <a:off x="4816802" y="773813"/>
              <a:ext cx="377635" cy="352032"/>
            </a:xfrm>
            <a:prstGeom prst="rect">
              <a:avLst/>
            </a:prstGeom>
            <a:solidFill>
              <a:srgbClr val="C6D9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36956" y="734657"/>
              <a:ext cx="1194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LSTM Cell</a:t>
              </a:r>
              <a:endParaRPr lang="en-US" sz="2000" dirty="0"/>
            </a:p>
          </p:txBody>
        </p:sp>
      </p:grpSp>
      <p:pic>
        <p:nvPicPr>
          <p:cNvPr id="156" name="Picture 15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05" y="3276231"/>
            <a:ext cx="242880" cy="364319"/>
          </a:xfrm>
          <a:prstGeom prst="rect">
            <a:avLst/>
          </a:prstGeom>
        </p:spPr>
      </p:pic>
      <p:pic>
        <p:nvPicPr>
          <p:cNvPr id="157" name="Picture 15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15" y="4917075"/>
            <a:ext cx="251554" cy="277577"/>
          </a:xfrm>
          <a:prstGeom prst="rect">
            <a:avLst/>
          </a:prstGeom>
        </p:spPr>
      </p:pic>
      <p:pic>
        <p:nvPicPr>
          <p:cNvPr id="158" name="Picture 15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44" y="1980194"/>
            <a:ext cx="335280" cy="349250"/>
          </a:xfrm>
          <a:prstGeom prst="rect">
            <a:avLst/>
          </a:prstGeom>
        </p:spPr>
      </p:pic>
      <p:cxnSp>
        <p:nvCxnSpPr>
          <p:cNvPr id="159" name="Straight Arrow Connector 158"/>
          <p:cNvCxnSpPr>
            <a:stCxn id="158" idx="1"/>
            <a:endCxn id="149" idx="6"/>
          </p:cNvCxnSpPr>
          <p:nvPr/>
        </p:nvCxnSpPr>
        <p:spPr>
          <a:xfrm flipH="1">
            <a:off x="1778360" y="2154819"/>
            <a:ext cx="895884" cy="12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68" y="1725069"/>
            <a:ext cx="312274" cy="364319"/>
          </a:xfrm>
          <a:prstGeom prst="rect">
            <a:avLst/>
          </a:prstGeom>
        </p:spPr>
      </p:pic>
      <p:grpSp>
        <p:nvGrpSpPr>
          <p:cNvPr id="161" name="Group 160"/>
          <p:cNvGrpSpPr/>
          <p:nvPr/>
        </p:nvGrpSpPr>
        <p:grpSpPr>
          <a:xfrm>
            <a:off x="1004252" y="1343293"/>
            <a:ext cx="963018" cy="369332"/>
            <a:chOff x="1314694" y="1427959"/>
            <a:chExt cx="963018" cy="369332"/>
          </a:xfrm>
        </p:grpSpPr>
        <p:sp>
          <p:nvSpPr>
            <p:cNvPr id="162" name="TextBox 161"/>
            <p:cNvSpPr txBox="1"/>
            <p:nvPr/>
          </p:nvSpPr>
          <p:spPr>
            <a:xfrm>
              <a:off x="1459835" y="1427959"/>
              <a:ext cx="817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 Flight</a:t>
              </a:r>
            </a:p>
          </p:txBody>
        </p:sp>
        <p:pic>
          <p:nvPicPr>
            <p:cNvPr id="163" name="Picture 16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694" y="1545011"/>
              <a:ext cx="173485" cy="197142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3221549" y="2262134"/>
            <a:ext cx="4887122" cy="400110"/>
            <a:chOff x="3531991" y="2262134"/>
            <a:chExt cx="4887122" cy="400110"/>
          </a:xfrm>
        </p:grpSpPr>
        <p:sp>
          <p:nvSpPr>
            <p:cNvPr id="165" name="TextBox 164"/>
            <p:cNvSpPr txBox="1"/>
            <p:nvPr/>
          </p:nvSpPr>
          <p:spPr>
            <a:xfrm>
              <a:off x="3660128" y="2262134"/>
              <a:ext cx="4758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:   B-FC</a:t>
              </a:r>
              <a:r>
                <a:rPr lang="en-US" sz="2000" dirty="0"/>
                <a:t> </a:t>
              </a:r>
              <a:r>
                <a:rPr lang="en-US" sz="2000" dirty="0" smtClean="0"/>
                <a:t>      O  </a:t>
              </a:r>
              <a:r>
                <a:rPr lang="hi-in" sz="2000" dirty="0" smtClean="0"/>
                <a:t> </a:t>
              </a:r>
              <a:r>
                <a:rPr lang="en-US" sz="2000" dirty="0" smtClean="0"/>
                <a:t>     B-TC        O           O</a:t>
              </a:r>
              <a:endParaRPr lang="en-US" sz="2000" dirty="0"/>
            </a:p>
          </p:txBody>
        </p:sp>
        <p:pic>
          <p:nvPicPr>
            <p:cNvPr id="166" name="Picture 16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991" y="2339064"/>
              <a:ext cx="199508" cy="29492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8607778" y="897005"/>
            <a:ext cx="3575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Mesnil</a:t>
            </a:r>
            <a:r>
              <a:rPr lang="en-US" sz="1600" dirty="0" smtClean="0"/>
              <a:t> et al. (TASLP 2015)</a:t>
            </a:r>
          </a:p>
          <a:p>
            <a:r>
              <a:rPr lang="en-US" sz="1600" dirty="0" err="1" smtClean="0"/>
              <a:t>Hakkani-Tur</a:t>
            </a:r>
            <a:r>
              <a:rPr lang="en-US" sz="1600" dirty="0" smtClean="0"/>
              <a:t> et al. (</a:t>
            </a:r>
            <a:r>
              <a:rPr lang="en-US" sz="1600" dirty="0" err="1" smtClean="0"/>
              <a:t>Interspeech</a:t>
            </a:r>
            <a:r>
              <a:rPr lang="en-US" sz="1600" dirty="0" smtClean="0"/>
              <a:t> 2016)</a:t>
            </a:r>
          </a:p>
          <a:p>
            <a:r>
              <a:rPr lang="en-US" sz="1600" dirty="0" smtClean="0"/>
              <a:t>Liu and Lane (</a:t>
            </a:r>
            <a:r>
              <a:rPr lang="en-US" sz="1600" dirty="0" err="1" smtClean="0"/>
              <a:t>Interspeech</a:t>
            </a:r>
            <a:r>
              <a:rPr lang="en-US" sz="1600" dirty="0" smtClean="0"/>
              <a:t> 2016)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many others </a:t>
            </a:r>
            <a:r>
              <a:rPr lang="mr-IN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14991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4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Zero-Shot SLU with Cross-lingual </a:t>
            </a:r>
            <a:r>
              <a:rPr lang="en-US" sz="3600" dirty="0" err="1" smtClean="0"/>
              <a:t>Embeddings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143" name="Picture 142" descr="Screen Shot 2018-03-13 at 2.27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6" y="2039138"/>
            <a:ext cx="4103183" cy="1645190"/>
          </a:xfrm>
          <a:prstGeom prst="rect">
            <a:avLst/>
          </a:prstGeom>
        </p:spPr>
      </p:pic>
      <p:grpSp>
        <p:nvGrpSpPr>
          <p:cNvPr id="144" name="Group 143"/>
          <p:cNvGrpSpPr/>
          <p:nvPr/>
        </p:nvGrpSpPr>
        <p:grpSpPr>
          <a:xfrm>
            <a:off x="372539" y="4301062"/>
            <a:ext cx="2144887" cy="2197321"/>
            <a:chOff x="499536" y="730956"/>
            <a:chExt cx="2144887" cy="2197321"/>
          </a:xfrm>
        </p:grpSpPr>
        <p:grpSp>
          <p:nvGrpSpPr>
            <p:cNvPr id="145" name="Group 144"/>
            <p:cNvGrpSpPr/>
            <p:nvPr/>
          </p:nvGrpSpPr>
          <p:grpSpPr>
            <a:xfrm>
              <a:off x="578554" y="1467556"/>
              <a:ext cx="1509889" cy="1460721"/>
              <a:chOff x="578554" y="1467556"/>
              <a:chExt cx="1509889" cy="1460721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703200" y="187795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70" name="Rounded Rectangle 169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1078221" y="1879955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64" name="Rounded Rectangle 163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425019" y="1881943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58" name="Rounded Rectangle 157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1763463" y="1869838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52" name="Rounded Rectangle 151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1" name="Left Brace 150"/>
              <p:cNvSpPr/>
              <p:nvPr/>
            </p:nvSpPr>
            <p:spPr>
              <a:xfrm rot="5400000">
                <a:off x="1142999" y="903111"/>
                <a:ext cx="380999" cy="1509889"/>
              </a:xfrm>
              <a:prstGeom prst="leftBrace">
                <a:avLst>
                  <a:gd name="adj1" fmla="val 9782"/>
                  <a:gd name="adj2" fmla="val 50000"/>
                </a:avLst>
              </a:prstGeom>
              <a:ln w="38100" cmpd="sng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499536" y="730956"/>
              <a:ext cx="21448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Pre-</a:t>
              </a:r>
              <a:r>
                <a:rPr lang="en-US" sz="2000" dirty="0"/>
                <a:t>trained </a:t>
              </a:r>
              <a:r>
                <a:rPr lang="en-US" sz="2000" dirty="0" smtClean="0"/>
                <a:t>English vectors</a:t>
              </a:r>
              <a:endParaRPr lang="en-US" sz="2000" dirty="0"/>
            </a:p>
          </p:txBody>
        </p:sp>
      </p:grpSp>
      <p:cxnSp>
        <p:nvCxnSpPr>
          <p:cNvPr id="176" name="Straight Arrow Connector 73"/>
          <p:cNvCxnSpPr>
            <a:endCxn id="143" idx="2"/>
          </p:cNvCxnSpPr>
          <p:nvPr/>
        </p:nvCxnSpPr>
        <p:spPr>
          <a:xfrm flipV="1">
            <a:off x="1806222" y="3684328"/>
            <a:ext cx="932746" cy="8312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6237111" y="1001889"/>
            <a:ext cx="0" cy="5743222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/>
          <p:cNvGrpSpPr/>
          <p:nvPr/>
        </p:nvGrpSpPr>
        <p:grpSpPr>
          <a:xfrm>
            <a:off x="6344360" y="4270020"/>
            <a:ext cx="1727199" cy="2126764"/>
            <a:chOff x="6640689" y="728135"/>
            <a:chExt cx="1727199" cy="2126764"/>
          </a:xfrm>
        </p:grpSpPr>
        <p:grpSp>
          <p:nvGrpSpPr>
            <p:cNvPr id="182" name="Group 181"/>
            <p:cNvGrpSpPr/>
            <p:nvPr/>
          </p:nvGrpSpPr>
          <p:grpSpPr>
            <a:xfrm>
              <a:off x="6742287" y="1394178"/>
              <a:ext cx="1509889" cy="1460721"/>
              <a:chOff x="6742287" y="1394178"/>
              <a:chExt cx="1509889" cy="1460721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6866933" y="1804581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207" name="Rounded Rectangle 206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7241954" y="180657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201" name="Rounded Rectangle 200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588752" y="1808565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95" name="Rounded Rectangle 19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7927196" y="1796460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89" name="Rounded Rectangle 188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8" name="Left Brace 187"/>
              <p:cNvSpPr/>
              <p:nvPr/>
            </p:nvSpPr>
            <p:spPr>
              <a:xfrm rot="5400000">
                <a:off x="7306732" y="829733"/>
                <a:ext cx="380999" cy="1509889"/>
              </a:xfrm>
              <a:prstGeom prst="leftBrace">
                <a:avLst>
                  <a:gd name="adj1" fmla="val 9782"/>
                  <a:gd name="adj2" fmla="val 50000"/>
                </a:avLst>
              </a:prstGeom>
              <a:ln w="38100" cmpd="sng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6640689" y="728135"/>
              <a:ext cx="1727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Pre-trained Hindi vectors</a:t>
              </a:r>
              <a:endParaRPr lang="en-US" sz="2000" dirty="0"/>
            </a:p>
          </p:txBody>
        </p:sp>
      </p:grpSp>
      <p:cxnSp>
        <p:nvCxnSpPr>
          <p:cNvPr id="214" name="Straight Arrow Connector 73"/>
          <p:cNvCxnSpPr/>
          <p:nvPr/>
        </p:nvCxnSpPr>
        <p:spPr>
          <a:xfrm flipV="1">
            <a:off x="7730067" y="3752062"/>
            <a:ext cx="932746" cy="8312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73"/>
          <p:cNvCxnSpPr/>
          <p:nvPr/>
        </p:nvCxnSpPr>
        <p:spPr>
          <a:xfrm rot="10800000">
            <a:off x="9002890" y="3739441"/>
            <a:ext cx="491066" cy="1043899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73"/>
          <p:cNvCxnSpPr/>
          <p:nvPr/>
        </p:nvCxnSpPr>
        <p:spPr>
          <a:xfrm flipV="1">
            <a:off x="9166576" y="1462931"/>
            <a:ext cx="5644" cy="5257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8353780" y="959555"/>
            <a:ext cx="18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SLU Predictions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1873956" y="1309506"/>
            <a:ext cx="2541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Trained Naïve Model</a:t>
            </a:r>
            <a:endParaRPr lang="en-US" sz="2000" dirty="0"/>
          </a:p>
        </p:txBody>
      </p:sp>
      <p:cxnSp>
        <p:nvCxnSpPr>
          <p:cNvPr id="222" name="Straight Arrow Connector 73"/>
          <p:cNvCxnSpPr/>
          <p:nvPr/>
        </p:nvCxnSpPr>
        <p:spPr>
          <a:xfrm rot="10800000">
            <a:off x="3016956" y="3680176"/>
            <a:ext cx="412044" cy="1063652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3188598" y="4734379"/>
            <a:ext cx="2309579" cy="1539419"/>
            <a:chOff x="3301486" y="994935"/>
            <a:chExt cx="2309579" cy="1539419"/>
          </a:xfrm>
        </p:grpSpPr>
        <p:sp>
          <p:nvSpPr>
            <p:cNvPr id="87" name="Rectangle 86"/>
            <p:cNvSpPr/>
            <p:nvPr/>
          </p:nvSpPr>
          <p:spPr>
            <a:xfrm>
              <a:off x="3301486" y="994935"/>
              <a:ext cx="2309579" cy="387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/>
                  <a:cs typeface="Arial"/>
                </a:rPr>
                <a:t>English Train Data</a:t>
              </a:r>
              <a:endParaRPr lang="en-US" sz="2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4021666" y="1665109"/>
              <a:ext cx="742245" cy="869245"/>
              <a:chOff x="239889" y="1679222"/>
              <a:chExt cx="742245" cy="869245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39889" y="16792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7623" y="17469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92289" y="18316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60023" y="18993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9524527" y="4588362"/>
            <a:ext cx="1908743" cy="1549972"/>
            <a:chOff x="7337305" y="1850807"/>
            <a:chExt cx="1908743" cy="1549972"/>
          </a:xfrm>
        </p:grpSpPr>
        <p:grpSp>
          <p:nvGrpSpPr>
            <p:cNvPr id="94" name="Group 93"/>
            <p:cNvGrpSpPr/>
            <p:nvPr/>
          </p:nvGrpSpPr>
          <p:grpSpPr>
            <a:xfrm>
              <a:off x="7893756" y="2531534"/>
              <a:ext cx="742245" cy="869245"/>
              <a:chOff x="239889" y="1679222"/>
              <a:chExt cx="742245" cy="86924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39889" y="16792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07623" y="17469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289" y="1831622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60023" y="1899356"/>
                <a:ext cx="522111" cy="64911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167512" y="2777068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37305" y="1850807"/>
              <a:ext cx="1908743" cy="387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/>
                  <a:cs typeface="Arial"/>
                </a:rPr>
                <a:t>Hindi Test Data</a:t>
              </a:r>
              <a:endParaRPr lang="en-US" sz="2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1310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3.7037E-7 L 0.5289 -0.00393 " pathEditMode="relative" ptsTypes="AA">
                                      <p:cBhvr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Bilingual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128" name="Group 127"/>
          <p:cNvGrpSpPr/>
          <p:nvPr/>
        </p:nvGrpSpPr>
        <p:grpSpPr>
          <a:xfrm>
            <a:off x="4729122" y="3155886"/>
            <a:ext cx="4207198" cy="730288"/>
            <a:chOff x="4729122" y="3155886"/>
            <a:chExt cx="4207198" cy="730288"/>
          </a:xfrm>
        </p:grpSpPr>
        <p:grpSp>
          <p:nvGrpSpPr>
            <p:cNvPr id="5" name="Group 4"/>
            <p:cNvGrpSpPr/>
            <p:nvPr/>
          </p:nvGrpSpPr>
          <p:grpSpPr>
            <a:xfrm>
              <a:off x="6619100" y="3166668"/>
              <a:ext cx="377635" cy="710006"/>
              <a:chOff x="4766565" y="3255815"/>
              <a:chExt cx="456938" cy="85910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" name="Rectangle 5"/>
              <p:cNvSpPr/>
              <p:nvPr/>
            </p:nvSpPr>
            <p:spPr>
              <a:xfrm>
                <a:off x="4766565" y="3255815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766565" y="3688962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74111" y="3170261"/>
              <a:ext cx="377635" cy="710007"/>
              <a:chOff x="1145804" y="2032913"/>
              <a:chExt cx="456938" cy="85910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145804" y="2032913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5804" y="2466060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Arrow Connector 10"/>
            <p:cNvCxnSpPr>
              <a:stCxn id="9" idx="3"/>
              <a:endCxn id="6" idx="1"/>
            </p:cNvCxnSpPr>
            <p:nvPr/>
          </p:nvCxnSpPr>
          <p:spPr>
            <a:xfrm flipV="1">
              <a:off x="6051746" y="3342684"/>
              <a:ext cx="567354" cy="3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1"/>
              <a:endCxn id="10" idx="3"/>
            </p:cNvCxnSpPr>
            <p:nvPr/>
          </p:nvCxnSpPr>
          <p:spPr>
            <a:xfrm flipH="1">
              <a:off x="6051746" y="3700656"/>
              <a:ext cx="567354" cy="3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729122" y="3176167"/>
              <a:ext cx="377635" cy="710007"/>
              <a:chOff x="1145804" y="2032913"/>
              <a:chExt cx="456938" cy="85910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1145804" y="2032913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5804" y="2466060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>
              <a:stCxn id="14" idx="3"/>
              <a:endCxn id="9" idx="1"/>
            </p:cNvCxnSpPr>
            <p:nvPr/>
          </p:nvCxnSpPr>
          <p:spPr>
            <a:xfrm flipV="1">
              <a:off x="5106757" y="3346278"/>
              <a:ext cx="567354" cy="5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1"/>
              <a:endCxn id="15" idx="3"/>
            </p:cNvCxnSpPr>
            <p:nvPr/>
          </p:nvCxnSpPr>
          <p:spPr>
            <a:xfrm flipH="1">
              <a:off x="5106757" y="3704250"/>
              <a:ext cx="567354" cy="5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7577776" y="3159479"/>
              <a:ext cx="377635" cy="710007"/>
              <a:chOff x="1145804" y="2032913"/>
              <a:chExt cx="456938" cy="85910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1145804" y="2032913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5804" y="2466060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" name="Straight Arrow Connector 20"/>
            <p:cNvCxnSpPr>
              <a:stCxn id="19" idx="3"/>
              <a:endCxn id="24" idx="1"/>
            </p:cNvCxnSpPr>
            <p:nvPr/>
          </p:nvCxnSpPr>
          <p:spPr>
            <a:xfrm flipV="1">
              <a:off x="7955411" y="3331902"/>
              <a:ext cx="603274" cy="3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5" idx="1"/>
              <a:endCxn id="20" idx="3"/>
            </p:cNvCxnSpPr>
            <p:nvPr/>
          </p:nvCxnSpPr>
          <p:spPr>
            <a:xfrm flipH="1">
              <a:off x="7955411" y="3689874"/>
              <a:ext cx="603274" cy="3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8558685" y="3155886"/>
              <a:ext cx="377635" cy="710006"/>
              <a:chOff x="6706150" y="3245033"/>
              <a:chExt cx="456938" cy="85910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6706150" y="3245033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706150" y="3678180"/>
                <a:ext cx="456938" cy="425959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6" name="Straight Arrow Connector 25"/>
            <p:cNvCxnSpPr>
              <a:stCxn id="6" idx="3"/>
              <a:endCxn id="19" idx="1"/>
            </p:cNvCxnSpPr>
            <p:nvPr/>
          </p:nvCxnSpPr>
          <p:spPr>
            <a:xfrm flipV="1">
              <a:off x="6996735" y="3335496"/>
              <a:ext cx="581041" cy="7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1"/>
              <a:endCxn id="7" idx="3"/>
            </p:cNvCxnSpPr>
            <p:nvPr/>
          </p:nvCxnSpPr>
          <p:spPr>
            <a:xfrm flipH="1">
              <a:off x="6996735" y="3693468"/>
              <a:ext cx="581041" cy="7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754927" y="4305117"/>
            <a:ext cx="320400" cy="721575"/>
            <a:chOff x="441158" y="1209744"/>
            <a:chExt cx="387684" cy="873106"/>
          </a:xfrm>
        </p:grpSpPr>
        <p:sp>
          <p:nvSpPr>
            <p:cNvPr id="29" name="Rounded Rectangle 28"/>
            <p:cNvSpPr/>
            <p:nvPr/>
          </p:nvSpPr>
          <p:spPr>
            <a:xfrm>
              <a:off x="441158" y="1209744"/>
              <a:ext cx="387684" cy="873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7835" y="1276511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7835" y="1548423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17835" y="1816604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40697" y="5056051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 smtClean="0"/>
              <a:t>बोसटन </a:t>
            </a:r>
            <a:r>
              <a:rPr lang="en-US" dirty="0" smtClean="0"/>
              <a:t>	    </a:t>
            </a:r>
            <a:r>
              <a:rPr lang="hi-in" dirty="0" smtClean="0"/>
              <a:t>से </a:t>
            </a:r>
            <a:r>
              <a:rPr lang="en-US" dirty="0" smtClean="0"/>
              <a:t>       </a:t>
            </a:r>
            <a:r>
              <a:rPr lang="mr-IN" dirty="0"/>
              <a:t>कोलंबस</a:t>
            </a:r>
            <a:r>
              <a:rPr lang="en-US" dirty="0" smtClean="0"/>
              <a:t>        </a:t>
            </a:r>
            <a:r>
              <a:rPr lang="hi-in" dirty="0" smtClean="0"/>
              <a:t>तक </a:t>
            </a:r>
            <a:r>
              <a:rPr lang="en-US" dirty="0" smtClean="0"/>
              <a:t>        </a:t>
            </a:r>
            <a:r>
              <a:rPr lang="hi-in" dirty="0" smtClean="0"/>
              <a:t>उड़ाने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14" idx="0"/>
          </p:cNvCxnSpPr>
          <p:nvPr/>
        </p:nvCxnSpPr>
        <p:spPr>
          <a:xfrm flipV="1">
            <a:off x="4917940" y="2312620"/>
            <a:ext cx="3697" cy="8635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0"/>
          </p:cNvCxnSpPr>
          <p:nvPr/>
        </p:nvCxnSpPr>
        <p:spPr>
          <a:xfrm flipV="1">
            <a:off x="5862929" y="2287448"/>
            <a:ext cx="0" cy="882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0"/>
          </p:cNvCxnSpPr>
          <p:nvPr/>
        </p:nvCxnSpPr>
        <p:spPr>
          <a:xfrm flipV="1">
            <a:off x="6807918" y="2301299"/>
            <a:ext cx="13851" cy="865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</p:cNvCxnSpPr>
          <p:nvPr/>
        </p:nvCxnSpPr>
        <p:spPr>
          <a:xfrm flipV="1">
            <a:off x="7766594" y="2289193"/>
            <a:ext cx="0" cy="8702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0"/>
          </p:cNvCxnSpPr>
          <p:nvPr/>
        </p:nvCxnSpPr>
        <p:spPr>
          <a:xfrm flipV="1">
            <a:off x="8747503" y="2301891"/>
            <a:ext cx="0" cy="853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0"/>
            <a:endCxn id="15" idx="2"/>
          </p:cNvCxnSpPr>
          <p:nvPr/>
        </p:nvCxnSpPr>
        <p:spPr>
          <a:xfrm flipV="1">
            <a:off x="4915127" y="3886172"/>
            <a:ext cx="2813" cy="418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8" idx="0"/>
            <a:endCxn id="10" idx="2"/>
          </p:cNvCxnSpPr>
          <p:nvPr/>
        </p:nvCxnSpPr>
        <p:spPr>
          <a:xfrm flipV="1">
            <a:off x="5862928" y="3880266"/>
            <a:ext cx="1" cy="432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3" idx="0"/>
            <a:endCxn id="7" idx="2"/>
          </p:cNvCxnSpPr>
          <p:nvPr/>
        </p:nvCxnSpPr>
        <p:spPr>
          <a:xfrm flipV="1">
            <a:off x="6804168" y="3876672"/>
            <a:ext cx="3750" cy="415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3" idx="0"/>
            <a:endCxn id="20" idx="2"/>
          </p:cNvCxnSpPr>
          <p:nvPr/>
        </p:nvCxnSpPr>
        <p:spPr>
          <a:xfrm flipV="1">
            <a:off x="7766593" y="3869484"/>
            <a:ext cx="1" cy="412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8" idx="0"/>
            <a:endCxn id="25" idx="2"/>
          </p:cNvCxnSpPr>
          <p:nvPr/>
        </p:nvCxnSpPr>
        <p:spPr>
          <a:xfrm flipH="1" flipV="1">
            <a:off x="8747503" y="3865890"/>
            <a:ext cx="247" cy="394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5" idx="1"/>
            <a:endCxn id="117" idx="2"/>
          </p:cNvCxnSpPr>
          <p:nvPr/>
        </p:nvCxnSpPr>
        <p:spPr>
          <a:xfrm rot="10800000">
            <a:off x="3613990" y="1760866"/>
            <a:ext cx="1115133" cy="19492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4" idx="3"/>
            <a:endCxn id="117" idx="3"/>
          </p:cNvCxnSpPr>
          <p:nvPr/>
        </p:nvCxnSpPr>
        <p:spPr>
          <a:xfrm flipH="1" flipV="1">
            <a:off x="3766389" y="1602115"/>
            <a:ext cx="5169931" cy="1729787"/>
          </a:xfrm>
          <a:prstGeom prst="bentConnector3">
            <a:avLst>
              <a:gd name="adj1" fmla="val -442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2995042" y="2346844"/>
            <a:ext cx="320400" cy="721575"/>
            <a:chOff x="441158" y="1225588"/>
            <a:chExt cx="387684" cy="873106"/>
          </a:xfrm>
        </p:grpSpPr>
        <p:sp>
          <p:nvSpPr>
            <p:cNvPr id="49" name="Rounded Rectangle 48"/>
            <p:cNvSpPr/>
            <p:nvPr/>
          </p:nvSpPr>
          <p:spPr>
            <a:xfrm>
              <a:off x="441158" y="1225588"/>
              <a:ext cx="387684" cy="873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17835" y="1276511"/>
              <a:ext cx="220965" cy="2008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17835" y="1548423"/>
              <a:ext cx="220965" cy="2008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17835" y="1816604"/>
              <a:ext cx="220965" cy="2008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Elbow Connector 52"/>
          <p:cNvCxnSpPr/>
          <p:nvPr/>
        </p:nvCxnSpPr>
        <p:spPr>
          <a:xfrm flipV="1">
            <a:off x="3324829" y="2307742"/>
            <a:ext cx="1713265" cy="391648"/>
          </a:xfrm>
          <a:prstGeom prst="bentConnector3">
            <a:avLst>
              <a:gd name="adj1" fmla="val 100417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3415599" y="2307742"/>
            <a:ext cx="2574134" cy="3916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3580209" y="2307742"/>
            <a:ext cx="3366565" cy="3916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flipV="1">
            <a:off x="3335034" y="2307742"/>
            <a:ext cx="4562152" cy="3916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flipV="1">
            <a:off x="3349845" y="2313094"/>
            <a:ext cx="5520204" cy="3916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3284" y="3068311"/>
            <a:ext cx="113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anguage </a:t>
            </a:r>
            <a:br>
              <a:rPr lang="en-US" dirty="0" smtClean="0"/>
            </a:br>
            <a:r>
              <a:rPr lang="en-US" dirty="0" smtClean="0"/>
              <a:t>indicator</a:t>
            </a:r>
            <a:endParaRPr lang="en-US" dirty="0"/>
          </a:p>
        </p:txBody>
      </p:sp>
      <p:cxnSp>
        <p:nvCxnSpPr>
          <p:cNvPr id="60" name="Elbow Connector 59"/>
          <p:cNvCxnSpPr>
            <a:stCxn id="49" idx="0"/>
            <a:endCxn id="113" idx="4"/>
          </p:cNvCxnSpPr>
          <p:nvPr/>
        </p:nvCxnSpPr>
        <p:spPr>
          <a:xfrm flipH="1" flipV="1">
            <a:off x="2368357" y="1788899"/>
            <a:ext cx="786885" cy="557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643968" y="4292055"/>
            <a:ext cx="320400" cy="721576"/>
            <a:chOff x="441158" y="1209745"/>
            <a:chExt cx="387684" cy="873105"/>
          </a:xfrm>
        </p:grpSpPr>
        <p:sp>
          <p:nvSpPr>
            <p:cNvPr id="63" name="Rounded Rectangle 62"/>
            <p:cNvSpPr/>
            <p:nvPr/>
          </p:nvSpPr>
          <p:spPr>
            <a:xfrm>
              <a:off x="441158" y="1209745"/>
              <a:ext cx="387684" cy="8731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17835" y="1276511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7835" y="1548423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17835" y="1816604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702728" y="4312646"/>
            <a:ext cx="320400" cy="721576"/>
            <a:chOff x="441158" y="1225589"/>
            <a:chExt cx="387684" cy="873106"/>
          </a:xfrm>
        </p:grpSpPr>
        <p:sp>
          <p:nvSpPr>
            <p:cNvPr id="68" name="Rounded Rectangle 67"/>
            <p:cNvSpPr/>
            <p:nvPr/>
          </p:nvSpPr>
          <p:spPr>
            <a:xfrm>
              <a:off x="441158" y="1225589"/>
              <a:ext cx="387684" cy="873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17835" y="1276511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17835" y="1548423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17835" y="1816604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06393" y="4282116"/>
            <a:ext cx="320400" cy="721575"/>
            <a:chOff x="441158" y="1225588"/>
            <a:chExt cx="387684" cy="873106"/>
          </a:xfrm>
        </p:grpSpPr>
        <p:sp>
          <p:nvSpPr>
            <p:cNvPr id="73" name="Rounded Rectangle 72"/>
            <p:cNvSpPr/>
            <p:nvPr/>
          </p:nvSpPr>
          <p:spPr>
            <a:xfrm>
              <a:off x="441158" y="1225588"/>
              <a:ext cx="387684" cy="873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17835" y="1276511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7835" y="1548423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17835" y="1816604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587550" y="4260818"/>
            <a:ext cx="320400" cy="721576"/>
            <a:chOff x="441158" y="1209745"/>
            <a:chExt cx="387684" cy="873105"/>
          </a:xfrm>
        </p:grpSpPr>
        <p:sp>
          <p:nvSpPr>
            <p:cNvPr id="78" name="Rounded Rectangle 77"/>
            <p:cNvSpPr/>
            <p:nvPr/>
          </p:nvSpPr>
          <p:spPr>
            <a:xfrm>
              <a:off x="441158" y="1209745"/>
              <a:ext cx="387684" cy="8731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17835" y="1276511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17835" y="1548423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17835" y="1816604"/>
              <a:ext cx="220965" cy="200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279922" y="4310298"/>
            <a:ext cx="5021327" cy="1080049"/>
            <a:chOff x="4265812" y="5495611"/>
            <a:chExt cx="5021327" cy="1080049"/>
          </a:xfrm>
        </p:grpSpPr>
        <p:sp>
          <p:nvSpPr>
            <p:cNvPr id="61" name="TextBox 60"/>
            <p:cNvSpPr txBox="1"/>
            <p:nvPr/>
          </p:nvSpPr>
          <p:spPr>
            <a:xfrm>
              <a:off x="4265812" y="6206328"/>
              <a:ext cx="5021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</a:t>
              </a:r>
              <a:r>
                <a:rPr lang="en-US" dirty="0" err="1" smtClean="0"/>
                <a:t>ilwaukee</a:t>
              </a:r>
              <a:r>
                <a:rPr lang="en-US" dirty="0" smtClean="0"/>
                <a:t>     to        </a:t>
              </a:r>
              <a:r>
                <a:rPr lang="en-US" dirty="0" err="1" smtClean="0"/>
                <a:t>denver</a:t>
              </a:r>
              <a:r>
                <a:rPr lang="en-US" dirty="0" smtClean="0"/>
                <a:t>       one         way</a:t>
              </a:r>
              <a:endParaRPr lang="en-US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708181" y="5513722"/>
              <a:ext cx="320400" cy="721576"/>
              <a:chOff x="441158" y="1225588"/>
              <a:chExt cx="387684" cy="873106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441158" y="1225588"/>
                <a:ext cx="387684" cy="873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721136" y="5510436"/>
              <a:ext cx="320400" cy="721576"/>
              <a:chOff x="441158" y="1209744"/>
              <a:chExt cx="387684" cy="873106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441158" y="1209744"/>
                <a:ext cx="387684" cy="873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614249" y="5512953"/>
              <a:ext cx="320400" cy="721575"/>
              <a:chOff x="441158" y="1209745"/>
              <a:chExt cx="387684" cy="873106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41158" y="1209745"/>
                <a:ext cx="387684" cy="873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7606393" y="5507722"/>
              <a:ext cx="320400" cy="721576"/>
              <a:chOff x="441158" y="1209745"/>
              <a:chExt cx="387684" cy="873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441158" y="1209745"/>
                <a:ext cx="387684" cy="8731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8583553" y="5495611"/>
              <a:ext cx="320400" cy="721576"/>
              <a:chOff x="441158" y="1209745"/>
              <a:chExt cx="387684" cy="873105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41158" y="1209745"/>
                <a:ext cx="387684" cy="8731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17835" y="1276511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17835" y="1548423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17835" y="1816604"/>
                <a:ext cx="220965" cy="20087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4790333" y="1954295"/>
            <a:ext cx="4175076" cy="354714"/>
            <a:chOff x="2936352" y="2668513"/>
            <a:chExt cx="4175076" cy="354714"/>
          </a:xfrm>
        </p:grpSpPr>
        <p:sp>
          <p:nvSpPr>
            <p:cNvPr id="108" name="Oval 107"/>
            <p:cNvSpPr/>
            <p:nvPr/>
          </p:nvSpPr>
          <p:spPr>
            <a:xfrm>
              <a:off x="3881341" y="2668513"/>
              <a:ext cx="361115" cy="3547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936352" y="2668513"/>
              <a:ext cx="361115" cy="3547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773318" y="2668513"/>
              <a:ext cx="361115" cy="3547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828329" y="2668513"/>
              <a:ext cx="361115" cy="3547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750313" y="2668513"/>
              <a:ext cx="361115" cy="3547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Oval 112"/>
          <p:cNvSpPr/>
          <p:nvPr/>
        </p:nvSpPr>
        <p:spPr>
          <a:xfrm>
            <a:off x="2187799" y="1434185"/>
            <a:ext cx="361115" cy="354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41" y="2480975"/>
            <a:ext cx="173485" cy="312274"/>
          </a:xfrm>
          <a:prstGeom prst="rect">
            <a:avLst/>
          </a:prstGeom>
        </p:spPr>
      </p:pic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57" y="2770891"/>
            <a:ext cx="242880" cy="364319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99" y="3977950"/>
            <a:ext cx="251554" cy="277577"/>
          </a:xfrm>
          <a:prstGeom prst="rect">
            <a:avLst/>
          </a:prstGeom>
        </p:spPr>
      </p:pic>
      <p:pic>
        <p:nvPicPr>
          <p:cNvPr id="117" name="Picture 1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89" y="1443365"/>
            <a:ext cx="304800" cy="317500"/>
          </a:xfrm>
          <a:prstGeom prst="rect">
            <a:avLst/>
          </a:prstGeom>
        </p:spPr>
      </p:pic>
      <p:cxnSp>
        <p:nvCxnSpPr>
          <p:cNvPr id="118" name="Straight Arrow Connector 117"/>
          <p:cNvCxnSpPr>
            <a:stCxn id="117" idx="1"/>
            <a:endCxn id="113" idx="6"/>
          </p:cNvCxnSpPr>
          <p:nvPr/>
        </p:nvCxnSpPr>
        <p:spPr>
          <a:xfrm flipH="1">
            <a:off x="2548914" y="1602115"/>
            <a:ext cx="912675" cy="9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Picture 1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26" y="1694698"/>
            <a:ext cx="312274" cy="36431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65781" y="1591161"/>
            <a:ext cx="4860811" cy="400110"/>
            <a:chOff x="4165781" y="1591161"/>
            <a:chExt cx="4860811" cy="400110"/>
          </a:xfrm>
        </p:grpSpPr>
        <p:sp>
          <p:nvSpPr>
            <p:cNvPr id="46" name="TextBox 45"/>
            <p:cNvSpPr txBox="1"/>
            <p:nvPr/>
          </p:nvSpPr>
          <p:spPr>
            <a:xfrm>
              <a:off x="4338866" y="1591161"/>
              <a:ext cx="46877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:    B-FC</a:t>
              </a:r>
              <a:r>
                <a:rPr lang="en-US" sz="2000" dirty="0"/>
                <a:t> </a:t>
              </a:r>
              <a:r>
                <a:rPr lang="en-US" sz="2000" dirty="0" smtClean="0"/>
                <a:t>     O  </a:t>
              </a:r>
              <a:r>
                <a:rPr lang="hi-in" sz="2000" dirty="0" smtClean="0"/>
                <a:t> </a:t>
              </a:r>
              <a:r>
                <a:rPr lang="en-US" sz="2000" dirty="0" smtClean="0"/>
                <a:t>     B-TC        O           O</a:t>
              </a:r>
              <a:endParaRPr lang="en-US" sz="2000" dirty="0"/>
            </a:p>
          </p:txBody>
        </p:sp>
        <p:pic>
          <p:nvPicPr>
            <p:cNvPr id="120" name="Picture 11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781" y="1676808"/>
              <a:ext cx="199508" cy="294925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1762648" y="1012322"/>
            <a:ext cx="992304" cy="369332"/>
            <a:chOff x="1762648" y="1012322"/>
            <a:chExt cx="992304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1937075" y="1012322"/>
              <a:ext cx="817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 Flight</a:t>
              </a:r>
            </a:p>
          </p:txBody>
        </p:sp>
        <p:pic>
          <p:nvPicPr>
            <p:cNvPr id="121" name="Picture 120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648" y="1119964"/>
              <a:ext cx="173485" cy="197142"/>
            </a:xfrm>
            <a:prstGeom prst="rect">
              <a:avLst/>
            </a:prstGeom>
          </p:spPr>
        </p:pic>
      </p:grpSp>
      <p:sp>
        <p:nvSpPr>
          <p:cNvPr id="125" name="Oval 124"/>
          <p:cNvSpPr/>
          <p:nvPr/>
        </p:nvSpPr>
        <p:spPr>
          <a:xfrm>
            <a:off x="3055590" y="2610829"/>
            <a:ext cx="182616" cy="166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4162960" y="1602447"/>
            <a:ext cx="5115463" cy="400110"/>
            <a:chOff x="4162960" y="1207339"/>
            <a:chExt cx="5115463" cy="400110"/>
          </a:xfrm>
        </p:grpSpPr>
        <p:sp>
          <p:nvSpPr>
            <p:cNvPr id="129" name="TextBox 128"/>
            <p:cNvSpPr txBox="1"/>
            <p:nvPr/>
          </p:nvSpPr>
          <p:spPr>
            <a:xfrm>
              <a:off x="4336044" y="1207339"/>
              <a:ext cx="49423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:    B-FC</a:t>
              </a:r>
              <a:r>
                <a:rPr lang="en-US" sz="2000" dirty="0"/>
                <a:t> </a:t>
              </a:r>
              <a:r>
                <a:rPr lang="en-US" sz="2000" dirty="0" smtClean="0"/>
                <a:t>     O  </a:t>
              </a:r>
              <a:r>
                <a:rPr lang="hi-in" sz="2000" dirty="0" smtClean="0"/>
                <a:t> </a:t>
              </a:r>
              <a:r>
                <a:rPr lang="en-US" sz="2000" dirty="0" smtClean="0"/>
                <a:t>     B-TC      B-RT      I-RT</a:t>
              </a:r>
              <a:endParaRPr lang="en-US" sz="2000" dirty="0"/>
            </a:p>
          </p:txBody>
        </p:sp>
        <p:pic>
          <p:nvPicPr>
            <p:cNvPr id="130" name="Picture 12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960" y="1264768"/>
              <a:ext cx="199508" cy="294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0106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58" grpId="0"/>
      <p:bldP spid="113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FIRSTDANR@EKFAUQOFUVWYY57I" val="3619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new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ewccg" id="{5E12AECA-5A11-8445-9C72-4760C2092BA7}" vid="{38CCF428-7767-354E-ABC3-FABC69C819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newccg.potx</Template>
  <TotalTime>80387</TotalTime>
  <Words>905</Words>
  <Application>Microsoft Macintosh PowerPoint</Application>
  <PresentationFormat>Custom</PresentationFormat>
  <Paragraphs>222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newccg</vt:lpstr>
      <vt:lpstr>(Almost) Zero-Shot Cross-lingual Spoken Language Understanding</vt:lpstr>
      <vt:lpstr>Motivation</vt:lpstr>
      <vt:lpstr>Cross-lingual SLU</vt:lpstr>
      <vt:lpstr>Previous Approaches for Cross-lingual SLU</vt:lpstr>
      <vt:lpstr>Overview of Our Approach</vt:lpstr>
      <vt:lpstr>Cross-lingual Embeddings = Continuous Approx. of Translation Dictionaries</vt:lpstr>
      <vt:lpstr>Neural SLU (Naïve Model)</vt:lpstr>
      <vt:lpstr>Zero-Shot SLU with Cross-lingual Embeddings</vt:lpstr>
      <vt:lpstr>Bilingual Model</vt:lpstr>
      <vt:lpstr>Evaluation Setup</vt:lpstr>
      <vt:lpstr>Slot Filling Results</vt:lpstr>
      <vt:lpstr>Slot Filling Results (Hindi)</vt:lpstr>
      <vt:lpstr>Slot Filling Results (Hindi)</vt:lpstr>
      <vt:lpstr>Slot Filling Results (Hindi)</vt:lpstr>
      <vt:lpstr>Slot Filling Results (Turkish)</vt:lpstr>
      <vt:lpstr>Intent Classification Results</vt:lpstr>
      <vt:lpstr>Per Slot Analysis</vt:lpstr>
      <vt:lpstr>Key Take-Aways</vt:lpstr>
      <vt:lpstr>What’s Next?</vt:lpstr>
      <vt:lpstr>Thanks!</vt:lpstr>
    </vt:vector>
  </TitlesOfParts>
  <Manager/>
  <Company>UIUC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CMU, April 2010</dc:subject>
  <dc:creator>Dan Roth</dc:creator>
  <cp:keywords/>
  <dc:description/>
  <cp:lastModifiedBy>Shyam Upadhyay</cp:lastModifiedBy>
  <cp:revision>4533</cp:revision>
  <dcterms:created xsi:type="dcterms:W3CDTF">2004-04-28T22:21:11Z</dcterms:created>
  <dcterms:modified xsi:type="dcterms:W3CDTF">2018-04-21T16:37:03Z</dcterms:modified>
  <cp:category/>
</cp:coreProperties>
</file>